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Encode Sans"/>
      <p:regular r:id="rId22"/>
      <p:bold r:id="rId23"/>
    </p:embeddedFont>
    <p:embeddedFont>
      <p:font typeface="Montserrat Black"/>
      <p:bold r:id="rId24"/>
      <p:boldItalic r:id="rId25"/>
    </p:embeddedFont>
    <p:embeddedFont>
      <p:font typeface="Corbel"/>
      <p:regular r:id="rId26"/>
      <p:bold r:id="rId27"/>
      <p:italic r:id="rId28"/>
      <p:boldItalic r:id="rId29"/>
    </p:embeddedFont>
    <p:embeddedFont>
      <p:font typeface="Encode Sans ExtraBold"/>
      <p:bold r:id="rId30"/>
    </p:embeddedFont>
    <p:embeddedFont>
      <p:font typeface="Encode Sans Black"/>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2" roundtripDataSignature="AMtx7miR5fp1vxcugJu5db6cUEncdlP9X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nabel Fernandez Prieto"/>
  <p:cmAuthor clrIdx="1" id="1" initials="" lastIdx="1" name="Maria Isabel guelf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2ED058-E20F-4C37-96FE-E07ACCD1C6FD}">
  <a:tblStyle styleId="{EF2ED058-E20F-4C37-96FE-E07ACCD1C6F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EncodeSans-regular.fntdata"/><Relationship Id="rId21" Type="http://schemas.openxmlformats.org/officeDocument/2006/relationships/slide" Target="slides/slide14.xml"/><Relationship Id="rId24" Type="http://schemas.openxmlformats.org/officeDocument/2006/relationships/font" Target="fonts/MontserratBlack-bold.fntdata"/><Relationship Id="rId23" Type="http://schemas.openxmlformats.org/officeDocument/2006/relationships/font" Target="fonts/Encode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orbel-regular.fntdata"/><Relationship Id="rId25" Type="http://schemas.openxmlformats.org/officeDocument/2006/relationships/font" Target="fonts/MontserratBlack-boldItalic.fntdata"/><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Corbel-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ncodeSansBlack-bold.fntdata"/><Relationship Id="rId30" Type="http://schemas.openxmlformats.org/officeDocument/2006/relationships/font" Target="fonts/EncodeSansExtraBold-bold.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8-02T15:22:58.538">
    <p:pos x="277" y="4578"/>
    <p:text>@guelfo@unfpa.org dejaría una para dispositivos (tv y radio) y otra para el acceso a internet. Nosotras no preguntamos por cada dispositivo, es decir tablet, pc, telefono. Preguntamos Radio, tv y luego acceso a internet. Ahi vimos por donde se conectaban. Por eso creo que podríamos dejar estas dos y sumar como reflexión que las redes pasan a ser un terreno central para las campañas</p:text>
    <p:extLst>
      <p:ext uri="{C676402C-5697-4E1C-873F-D02D1690AC5C}">
        <p15:threadingInfo timeZoneBias="0"/>
      </p:ext>
      <p:ext uri="http://customooxmlschemas.google.com/">
        <go:slidesCustomData xmlns:go="http://customooxmlschemas.google.com/" commentPostId="AAAA2EAqEgo"/>
      </p:ext>
    </p:extLst>
  </p:cm>
  <p:cm authorId="1" idx="1" dt="2023-08-02T15:22:58.538">
    <p:pos x="277" y="4578"/>
    <p:text>ok!</p:text>
    <p:extLst>
      <p:ext uri="{C676402C-5697-4E1C-873F-D02D1690AC5C}">
        <p15:threadingInfo timeZoneBias="0">
          <p15:parentCm authorId="0" idx="1"/>
        </p15:threadingInfo>
      </p:ext>
      <p:ext uri="http://customooxmlschemas.google.com/">
        <go:slidesCustomData xmlns:go="http://customooxmlschemas.google.com/" commentPostId="AAAA2FL9GV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 edad promedio de la primera relación es similar a la de la Encuesta 2013</a:t>
            </a:r>
            <a:endParaRPr/>
          </a:p>
        </p:txBody>
      </p:sp>
      <p:sp>
        <p:nvSpPr>
          <p:cNvPr id="257" name="Google Shape;2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5dd628796c_1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Evaluar si queremos referencias inicialmente la importancia de WA como red/plataforma para mensajes, pero me parece que podemos mechar esas cosas.</a:t>
            </a:r>
            <a:endParaRPr sz="1200"/>
          </a:p>
        </p:txBody>
      </p:sp>
      <p:sp>
        <p:nvSpPr>
          <p:cNvPr id="313" name="Google Shape;313;g25dd628796c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Catamarca en 2019 la TEFA era de 22,5. Se redujo bastante. Son provincias en las cuales UNFPA, en el marco del Plan Enia apoya el proyecto de </a:t>
            </a:r>
            <a:r>
              <a:rPr lang="en-US" sz="1800">
                <a:latin typeface="Calibri"/>
                <a:ea typeface="Calibri"/>
                <a:cs typeface="Calibri"/>
                <a:sym typeface="Calibri"/>
              </a:rPr>
              <a:t>por objetivo implementar una estrategia para aumentar la prevalencia de los métodos anticonceptivos reversibles de larga duración, fundamentalmente DIU, con foco en la población adolescente en el post-evento obstétrico inmediato,</a:t>
            </a:r>
            <a:endParaRPr sz="1800">
              <a:latin typeface="Corbel"/>
              <a:ea typeface="Corbel"/>
              <a:cs typeface="Corbel"/>
              <a:sym typeface="Corbel"/>
            </a:endParaRPr>
          </a:p>
          <a:p>
            <a:pPr indent="0" lvl="0" marL="0" rtl="0" algn="l">
              <a:lnSpc>
                <a:spcPct val="100000"/>
              </a:lnSpc>
              <a:spcBef>
                <a:spcPts val="0"/>
              </a:spcBef>
              <a:spcAft>
                <a:spcPts val="0"/>
              </a:spcAft>
              <a:buSzPts val="1400"/>
              <a:buNone/>
            </a:pPr>
            <a:r>
              <a:t/>
            </a:r>
            <a:endParaRPr/>
          </a:p>
        </p:txBody>
      </p:sp>
      <p:sp>
        <p:nvSpPr>
          <p:cNvPr id="96" name="Google Shape;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600"/>
              <a:buFont typeface="Arial"/>
              <a:buNone/>
            </a:pPr>
            <a:r>
              <a:rPr lang="en-US" sz="1300">
                <a:solidFill>
                  <a:schemeClr val="dk1"/>
                </a:solidFill>
                <a:latin typeface="Encode Sans"/>
                <a:ea typeface="Encode Sans"/>
                <a:cs typeface="Encode Sans"/>
                <a:sym typeface="Encode Sans"/>
              </a:rPr>
              <a:t>L</a:t>
            </a:r>
            <a:r>
              <a:rPr lang="en-US" sz="1300">
                <a:solidFill>
                  <a:schemeClr val="dk1"/>
                </a:solidFill>
                <a:latin typeface="Encode Sans"/>
                <a:ea typeface="Encode Sans"/>
                <a:cs typeface="Encode Sans"/>
                <a:sym typeface="Encode Sans"/>
              </a:rPr>
              <a:t>as jóvenes en temas de salud sexual recurren más a su mamá que a internet o cualquier otra fuente, las diversidades consultan más con “otros familiares cercanos”. </a:t>
            </a:r>
            <a:endParaRPr sz="1500">
              <a:solidFill>
                <a:schemeClr val="dk1"/>
              </a:solidFill>
            </a:endParaRPr>
          </a:p>
        </p:txBody>
      </p:sp>
      <p:sp>
        <p:nvSpPr>
          <p:cNvPr id="191" name="Google Shape;1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71" name="Shape 71"/>
        <p:cNvGrpSpPr/>
        <p:nvPr/>
      </p:nvGrpSpPr>
      <p:grpSpPr>
        <a:xfrm>
          <a:off x="0" y="0"/>
          <a:ext cx="0" cy="0"/>
          <a:chOff x="0" y="0"/>
          <a:chExt cx="0" cy="0"/>
        </a:xfrm>
      </p:grpSpPr>
      <p:sp>
        <p:nvSpPr>
          <p:cNvPr id="72" name="Google Shape;72;p2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78" name="Shape 78"/>
        <p:cNvGrpSpPr/>
        <p:nvPr/>
      </p:nvGrpSpPr>
      <p:grpSpPr>
        <a:xfrm>
          <a:off x="0" y="0"/>
          <a:ext cx="0" cy="0"/>
          <a:chOff x="0" y="0"/>
          <a:chExt cx="0" cy="0"/>
        </a:xfrm>
      </p:grpSpPr>
      <p:sp>
        <p:nvSpPr>
          <p:cNvPr id="79" name="Google Shape;7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7" name="Shape 27"/>
        <p:cNvGrpSpPr/>
        <p:nvPr/>
      </p:nvGrpSpPr>
      <p:grpSpPr>
        <a:xfrm>
          <a:off x="0" y="0"/>
          <a:ext cx="0" cy="0"/>
          <a:chOff x="0" y="0"/>
          <a:chExt cx="0" cy="0"/>
        </a:xfrm>
      </p:grpSpPr>
      <p:sp>
        <p:nvSpPr>
          <p:cNvPr id="28" name="Google Shape;2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31" name="Shape 31"/>
        <p:cNvGrpSpPr/>
        <p:nvPr/>
      </p:nvGrpSpPr>
      <p:grpSpPr>
        <a:xfrm>
          <a:off x="0" y="0"/>
          <a:ext cx="0" cy="0"/>
          <a:chOff x="0" y="0"/>
          <a:chExt cx="0" cy="0"/>
        </a:xfrm>
      </p:grpSpPr>
      <p:sp>
        <p:nvSpPr>
          <p:cNvPr id="32" name="Google Shape;32;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3" name="Shape 43"/>
        <p:cNvGrpSpPr/>
        <p:nvPr/>
      </p:nvGrpSpPr>
      <p:grpSpPr>
        <a:xfrm>
          <a:off x="0" y="0"/>
          <a:ext cx="0" cy="0"/>
          <a:chOff x="0" y="0"/>
          <a:chExt cx="0" cy="0"/>
        </a:xfrm>
      </p:grpSpPr>
      <p:sp>
        <p:nvSpPr>
          <p:cNvPr id="44" name="Google Shape;4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4"/>
          <p:cNvSpPr/>
          <p:nvPr>
            <p:ph idx="2" type="pic"/>
          </p:nvPr>
        </p:nvSpPr>
        <p:spPr>
          <a:xfrm>
            <a:off x="5183188" y="987425"/>
            <a:ext cx="6172200" cy="4873625"/>
          </a:xfrm>
          <a:prstGeom prst="rect">
            <a:avLst/>
          </a:prstGeom>
          <a:noFill/>
          <a:ln>
            <a:noFill/>
          </a:ln>
        </p:spPr>
      </p:sp>
      <p:sp>
        <p:nvSpPr>
          <p:cNvPr id="46" name="Google Shape;46;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0" name="Shape 50"/>
        <p:cNvGrpSpPr/>
        <p:nvPr/>
      </p:nvGrpSpPr>
      <p:grpSpPr>
        <a:xfrm>
          <a:off x="0" y="0"/>
          <a:ext cx="0" cy="0"/>
          <a:chOff x="0" y="0"/>
          <a:chExt cx="0" cy="0"/>
        </a:xfrm>
      </p:grpSpPr>
      <p:sp>
        <p:nvSpPr>
          <p:cNvPr id="51" name="Google Shape;5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7" name="Shape 57"/>
        <p:cNvGrpSpPr/>
        <p:nvPr/>
      </p:nvGrpSpPr>
      <p:grpSpPr>
        <a:xfrm>
          <a:off x="0" y="0"/>
          <a:ext cx="0" cy="0"/>
          <a:chOff x="0" y="0"/>
          <a:chExt cx="0" cy="0"/>
        </a:xfrm>
      </p:grpSpPr>
      <p:sp>
        <p:nvSpPr>
          <p:cNvPr id="58" name="Google Shape;58;p2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62" name="Shape 62"/>
        <p:cNvGrpSpPr/>
        <p:nvPr/>
      </p:nvGrpSpPr>
      <p:grpSpPr>
        <a:xfrm>
          <a:off x="0" y="0"/>
          <a:ext cx="0" cy="0"/>
          <a:chOff x="0" y="0"/>
          <a:chExt cx="0" cy="0"/>
        </a:xfrm>
      </p:grpSpPr>
      <p:sp>
        <p:nvSpPr>
          <p:cNvPr id="63" name="Google Shape;63;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mt="30000"/>
          </a:blip>
          <a:srcRect b="0" l="0" r="0" t="0"/>
          <a:stretch/>
        </p:blipFill>
        <p:spPr>
          <a:xfrm>
            <a:off x="4375150" y="6480474"/>
            <a:ext cx="3441700" cy="196425"/>
          </a:xfrm>
          <a:prstGeom prst="rect">
            <a:avLst/>
          </a:prstGeom>
          <a:noFill/>
          <a:ln>
            <a:noFill/>
          </a:ln>
        </p:spPr>
      </p:pic>
      <p:sp>
        <p:nvSpPr>
          <p:cNvPr id="89" name="Google Shape;89;p1"/>
          <p:cNvSpPr txBox="1"/>
          <p:nvPr/>
        </p:nvSpPr>
        <p:spPr>
          <a:xfrm>
            <a:off x="5959100" y="2252350"/>
            <a:ext cx="45489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FEFEF"/>
              </a:buClr>
              <a:buSzPts val="5400"/>
              <a:buFont typeface="Open Sans"/>
              <a:buNone/>
            </a:pPr>
            <a:r>
              <a:rPr lang="en-US" sz="3000">
                <a:solidFill>
                  <a:srgbClr val="EFEFEF"/>
                </a:solidFill>
                <a:latin typeface="Encode Sans ExtraBold"/>
                <a:ea typeface="Encode Sans ExtraBold"/>
                <a:cs typeface="Encode Sans ExtraBold"/>
                <a:sym typeface="Encode Sans ExtraBold"/>
              </a:rPr>
              <a:t>Relevamiento </a:t>
            </a:r>
            <a:r>
              <a:rPr lang="en-US" sz="3000">
                <a:solidFill>
                  <a:srgbClr val="EFEFEF"/>
                </a:solidFill>
                <a:latin typeface="Encode Sans ExtraBold"/>
                <a:ea typeface="Encode Sans ExtraBold"/>
                <a:cs typeface="Encode Sans ExtraBold"/>
                <a:sym typeface="Encode Sans ExtraBold"/>
              </a:rPr>
              <a:t>de medios y métodos anticonceptivos (MAC) en adolescentes y jóvenes </a:t>
            </a:r>
            <a:endParaRPr b="0" i="0" sz="3000" u="none" cap="none" strike="noStrike">
              <a:solidFill>
                <a:srgbClr val="FF0000"/>
              </a:solidFill>
              <a:latin typeface="Encode Sans ExtraBold"/>
              <a:ea typeface="Encode Sans ExtraBold"/>
              <a:cs typeface="Encode Sans ExtraBold"/>
              <a:sym typeface="Encode Sans ExtraBold"/>
            </a:endParaRPr>
          </a:p>
        </p:txBody>
      </p:sp>
      <p:pic>
        <p:nvPicPr>
          <p:cNvPr id="90" name="Google Shape;90;p1"/>
          <p:cNvPicPr preferRelativeResize="0"/>
          <p:nvPr/>
        </p:nvPicPr>
        <p:blipFill rotWithShape="1">
          <a:blip r:embed="rId4">
            <a:alphaModFix/>
          </a:blip>
          <a:srcRect b="0" l="0" r="0" t="0"/>
          <a:stretch/>
        </p:blipFill>
        <p:spPr>
          <a:xfrm>
            <a:off x="1281067" y="2478475"/>
            <a:ext cx="3834433" cy="2230724"/>
          </a:xfrm>
          <a:prstGeom prst="rect">
            <a:avLst/>
          </a:prstGeom>
          <a:noFill/>
          <a:ln>
            <a:noFill/>
          </a:ln>
        </p:spPr>
      </p:pic>
      <p:cxnSp>
        <p:nvCxnSpPr>
          <p:cNvPr id="91" name="Google Shape;91;p1"/>
          <p:cNvCxnSpPr/>
          <p:nvPr/>
        </p:nvCxnSpPr>
        <p:spPr>
          <a:xfrm>
            <a:off x="5537300" y="2349100"/>
            <a:ext cx="0" cy="2549400"/>
          </a:xfrm>
          <a:prstGeom prst="straightConnector1">
            <a:avLst/>
          </a:prstGeom>
          <a:noFill/>
          <a:ln cap="flat" cmpd="sng" w="9525">
            <a:solidFill>
              <a:srgbClr val="A9CF46"/>
            </a:solidFill>
            <a:prstDash val="solid"/>
            <a:round/>
            <a:headEnd len="sm" w="sm" type="none"/>
            <a:tailEnd len="sm" w="sm" type="none"/>
          </a:ln>
        </p:spPr>
      </p:cxnSp>
      <p:pic>
        <p:nvPicPr>
          <p:cNvPr id="92" name="Google Shape;92;p1"/>
          <p:cNvPicPr preferRelativeResize="0"/>
          <p:nvPr/>
        </p:nvPicPr>
        <p:blipFill rotWithShape="1">
          <a:blip r:embed="rId5">
            <a:alphaModFix/>
          </a:blip>
          <a:srcRect b="0" l="0" r="0" t="0"/>
          <a:stretch/>
        </p:blipFill>
        <p:spPr>
          <a:xfrm>
            <a:off x="8854900" y="354100"/>
            <a:ext cx="2912400" cy="104825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10058332" y="5708702"/>
            <a:ext cx="1568071" cy="5146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58" name="Shape 258"/>
        <p:cNvGrpSpPr/>
        <p:nvPr/>
      </p:nvGrpSpPr>
      <p:grpSpPr>
        <a:xfrm>
          <a:off x="0" y="0"/>
          <a:ext cx="0" cy="0"/>
          <a:chOff x="0" y="0"/>
          <a:chExt cx="0" cy="0"/>
        </a:xfrm>
      </p:grpSpPr>
      <p:sp>
        <p:nvSpPr>
          <p:cNvPr id="259" name="Google Shape;259;p13"/>
          <p:cNvSpPr txBox="1"/>
          <p:nvPr/>
        </p:nvSpPr>
        <p:spPr>
          <a:xfrm>
            <a:off x="4193474" y="614275"/>
            <a:ext cx="7765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lang="en-US" sz="4800">
                <a:solidFill>
                  <a:srgbClr val="A9CF46"/>
                </a:solidFill>
                <a:latin typeface="Encode Sans Black"/>
                <a:ea typeface="Encode Sans Black"/>
                <a:cs typeface="Encode Sans Black"/>
                <a:sym typeface="Encode Sans Black"/>
              </a:rPr>
              <a:t>38%</a:t>
            </a:r>
            <a:r>
              <a:rPr b="0" i="0" lang="en-US" sz="4800" u="none" cap="none" strike="noStrike">
                <a:solidFill>
                  <a:schemeClr val="lt1"/>
                </a:solidFill>
                <a:latin typeface="Encode Sans"/>
                <a:ea typeface="Encode Sans"/>
                <a:cs typeface="Encode Sans"/>
                <a:sym typeface="Encode Sans"/>
              </a:rPr>
              <a:t> </a:t>
            </a:r>
            <a:r>
              <a:rPr b="1" i="0" lang="en-US" sz="3200" u="none" cap="none" strike="noStrike">
                <a:solidFill>
                  <a:schemeClr val="lt1"/>
                </a:solidFill>
                <a:latin typeface="Encode Sans"/>
                <a:ea typeface="Encode Sans"/>
                <a:cs typeface="Encode Sans"/>
                <a:sym typeface="Encode Sans"/>
              </a:rPr>
              <a:t>SI</a:t>
            </a:r>
            <a:r>
              <a:rPr b="0" i="0" lang="en-US" sz="3200" u="none" cap="none" strike="noStrike">
                <a:solidFill>
                  <a:schemeClr val="lt1"/>
                </a:solidFill>
                <a:latin typeface="Encode Sans"/>
                <a:ea typeface="Encode Sans"/>
                <a:cs typeface="Encode Sans"/>
                <a:sym typeface="Encode Sans"/>
              </a:rPr>
              <a:t> había tenido </a:t>
            </a:r>
            <a:endParaRPr b="0" i="0" sz="18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33%</a:t>
            </a:r>
            <a:r>
              <a:rPr b="0" i="0" lang="en-US" sz="4800" u="none" cap="none" strike="noStrike">
                <a:solidFill>
                  <a:schemeClr val="lt1"/>
                </a:solidFill>
                <a:latin typeface="Encode Sans"/>
                <a:ea typeface="Encode Sans"/>
                <a:cs typeface="Encode Sans"/>
                <a:sym typeface="Encode Sans"/>
              </a:rPr>
              <a:t> </a:t>
            </a:r>
            <a:r>
              <a:rPr b="1" i="0" lang="en-US" sz="3200" u="none" cap="none" strike="noStrike">
                <a:solidFill>
                  <a:schemeClr val="lt1"/>
                </a:solidFill>
                <a:latin typeface="Encode Sans"/>
                <a:ea typeface="Encode Sans"/>
                <a:cs typeface="Encode Sans"/>
                <a:sym typeface="Encode Sans"/>
              </a:rPr>
              <a:t>NO</a:t>
            </a:r>
            <a:r>
              <a:rPr b="0" i="0" lang="en-US" sz="3200" u="none" cap="none" strike="noStrike">
                <a:solidFill>
                  <a:schemeClr val="lt1"/>
                </a:solidFill>
                <a:latin typeface="Encode Sans"/>
                <a:ea typeface="Encode Sans"/>
                <a:cs typeface="Encode Sans"/>
                <a:sym typeface="Encode Sans"/>
              </a:rPr>
              <a:t> había tenido </a:t>
            </a:r>
            <a:endParaRPr b="0" i="0" sz="48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29%</a:t>
            </a:r>
            <a:r>
              <a:rPr b="0" i="0" lang="en-US" sz="4800" u="none" cap="none" strike="noStrike">
                <a:solidFill>
                  <a:schemeClr val="lt1"/>
                </a:solidFill>
                <a:latin typeface="Encode Sans"/>
                <a:ea typeface="Encode Sans"/>
                <a:cs typeface="Encode Sans"/>
                <a:sym typeface="Encode Sans"/>
              </a:rPr>
              <a:t> </a:t>
            </a:r>
            <a:r>
              <a:rPr b="0" i="0" lang="en-US" sz="3200" u="none" cap="none" strike="noStrike">
                <a:solidFill>
                  <a:schemeClr val="lt1"/>
                </a:solidFill>
                <a:latin typeface="Encode Sans"/>
                <a:ea typeface="Encode Sans"/>
                <a:cs typeface="Encode Sans"/>
                <a:sym typeface="Encode Sans"/>
              </a:rPr>
              <a:t>prefirió no responder</a:t>
            </a:r>
            <a:endParaRPr b="0" i="0" sz="1400" u="none" cap="none" strike="noStrike">
              <a:solidFill>
                <a:srgbClr val="000000"/>
              </a:solidFill>
              <a:latin typeface="Arial"/>
              <a:ea typeface="Arial"/>
              <a:cs typeface="Arial"/>
              <a:sym typeface="Arial"/>
            </a:endParaRPr>
          </a:p>
        </p:txBody>
      </p:sp>
      <p:sp>
        <p:nvSpPr>
          <p:cNvPr id="260" name="Google Shape;260;p13"/>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61" name="Google Shape;261;p13"/>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262" name="Google Shape;262;p13"/>
          <p:cNvSpPr/>
          <p:nvPr/>
        </p:nvSpPr>
        <p:spPr>
          <a:xfrm>
            <a:off x="239375" y="46376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63" name="Google Shape;263;p13"/>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264" name="Google Shape;264;p13"/>
          <p:cNvSpPr txBox="1"/>
          <p:nvPr/>
        </p:nvSpPr>
        <p:spPr>
          <a:xfrm>
            <a:off x="596802" y="24159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Primera relación sexual</a:t>
            </a:r>
            <a:endParaRPr b="1" i="0" sz="3300" u="none" cap="none" strike="noStrike">
              <a:solidFill>
                <a:srgbClr val="000000"/>
              </a:solidFill>
              <a:latin typeface="Encode Sans"/>
              <a:ea typeface="Encode Sans"/>
              <a:cs typeface="Encode Sans"/>
              <a:sym typeface="Encode Sans"/>
            </a:endParaRPr>
          </a:p>
        </p:txBody>
      </p:sp>
      <p:sp>
        <p:nvSpPr>
          <p:cNvPr id="265" name="Google Shape;265;p13"/>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13"/>
          <p:cNvSpPr/>
          <p:nvPr/>
        </p:nvSpPr>
        <p:spPr>
          <a:xfrm>
            <a:off x="2916324" y="111719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13"/>
          <p:cNvSpPr/>
          <p:nvPr/>
        </p:nvSpPr>
        <p:spPr>
          <a:xfrm>
            <a:off x="2255775" y="1923962"/>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13"/>
          <p:cNvSpPr txBox="1"/>
          <p:nvPr/>
        </p:nvSpPr>
        <p:spPr>
          <a:xfrm>
            <a:off x="4193475" y="3452950"/>
            <a:ext cx="4122300" cy="2856900"/>
          </a:xfrm>
          <a:prstGeom prst="rect">
            <a:avLst/>
          </a:prstGeom>
          <a:solidFill>
            <a:schemeClr val="lt1"/>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13"/>
          <p:cNvSpPr txBox="1"/>
          <p:nvPr/>
        </p:nvSpPr>
        <p:spPr>
          <a:xfrm>
            <a:off x="4334800" y="3717825"/>
            <a:ext cx="3864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US" sz="1800">
                <a:solidFill>
                  <a:srgbClr val="3D4095"/>
                </a:solidFill>
                <a:latin typeface="Encode Sans"/>
                <a:ea typeface="Encode Sans"/>
                <a:cs typeface="Encode Sans"/>
                <a:sym typeface="Encode Sans"/>
              </a:rPr>
              <a:t>La edad promedio </a:t>
            </a:r>
            <a:endParaRPr b="1" sz="1800">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500"/>
              <a:buFont typeface="Arial"/>
              <a:buNone/>
            </a:pPr>
            <a:r>
              <a:rPr b="1" lang="en-US" sz="1800">
                <a:solidFill>
                  <a:srgbClr val="3D4095"/>
                </a:solidFill>
                <a:latin typeface="Encode Sans"/>
                <a:ea typeface="Encode Sans"/>
                <a:cs typeface="Encode Sans"/>
                <a:sym typeface="Encode Sans"/>
              </a:rPr>
              <a:t>de la primera relación es</a:t>
            </a:r>
            <a:endParaRPr b="1" sz="1800">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500"/>
              <a:buFont typeface="Arial"/>
              <a:buNone/>
            </a:pPr>
            <a:r>
              <a:rPr lang="en-US" sz="4800">
                <a:solidFill>
                  <a:srgbClr val="3D4095"/>
                </a:solidFill>
                <a:latin typeface="Montserrat Black"/>
                <a:ea typeface="Montserrat Black"/>
                <a:cs typeface="Montserrat Black"/>
                <a:sym typeface="Montserrat Black"/>
              </a:rPr>
              <a:t>14,9 años</a:t>
            </a:r>
            <a:endParaRPr b="1" sz="1800">
              <a:solidFill>
                <a:srgbClr val="3D4095"/>
              </a:solidFill>
              <a:latin typeface="Encode Sans"/>
              <a:ea typeface="Encode Sans"/>
              <a:cs typeface="Encode Sans"/>
              <a:sym typeface="Encode Sans"/>
            </a:endParaRPr>
          </a:p>
        </p:txBody>
      </p:sp>
      <p:sp>
        <p:nvSpPr>
          <p:cNvPr id="270" name="Google Shape;270;p13"/>
          <p:cNvSpPr txBox="1"/>
          <p:nvPr/>
        </p:nvSpPr>
        <p:spPr>
          <a:xfrm>
            <a:off x="4347050" y="5078750"/>
            <a:ext cx="3968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D4095"/>
                </a:solidFill>
                <a:latin typeface="Encode Sans"/>
                <a:ea typeface="Encode Sans"/>
                <a:cs typeface="Encode Sans"/>
                <a:sym typeface="Encode Sans"/>
              </a:rPr>
              <a:t>Mujeres:</a:t>
            </a:r>
            <a:r>
              <a:rPr b="1" lang="en-US" sz="1800">
                <a:solidFill>
                  <a:srgbClr val="3D4095"/>
                </a:solidFill>
                <a:latin typeface="Encode Sans"/>
                <a:ea typeface="Encode Sans"/>
                <a:cs typeface="Encode Sans"/>
                <a:sym typeface="Encode Sans"/>
              </a:rPr>
              <a:t> 15 años</a:t>
            </a:r>
            <a:endParaRPr b="1" sz="1800">
              <a:solidFill>
                <a:srgbClr val="3D4095"/>
              </a:solidFill>
              <a:latin typeface="Encode Sans"/>
              <a:ea typeface="Encode Sans"/>
              <a:cs typeface="Encode Sans"/>
              <a:sym typeface="Encode Sans"/>
            </a:endParaRPr>
          </a:p>
          <a:p>
            <a:pPr indent="0" lvl="0" marL="0" rtl="0" algn="l">
              <a:spcBef>
                <a:spcPts val="0"/>
              </a:spcBef>
              <a:spcAft>
                <a:spcPts val="0"/>
              </a:spcAft>
              <a:buNone/>
            </a:pPr>
            <a:r>
              <a:rPr lang="en-US" sz="1800">
                <a:solidFill>
                  <a:srgbClr val="3D4095"/>
                </a:solidFill>
                <a:latin typeface="Encode Sans"/>
                <a:ea typeface="Encode Sans"/>
                <a:cs typeface="Encode Sans"/>
                <a:sym typeface="Encode Sans"/>
              </a:rPr>
              <a:t>Varones: </a:t>
            </a:r>
            <a:r>
              <a:rPr b="1" lang="en-US" sz="1800">
                <a:solidFill>
                  <a:srgbClr val="3D4095"/>
                </a:solidFill>
                <a:latin typeface="Encode Sans"/>
                <a:ea typeface="Encode Sans"/>
                <a:cs typeface="Encode Sans"/>
                <a:sym typeface="Encode Sans"/>
              </a:rPr>
              <a:t>14,8 años</a:t>
            </a:r>
            <a:endParaRPr b="1" sz="1800">
              <a:solidFill>
                <a:srgbClr val="3D4095"/>
              </a:solidFill>
              <a:latin typeface="Encode Sans"/>
              <a:ea typeface="Encode Sans"/>
              <a:cs typeface="Encode Sans"/>
              <a:sym typeface="Encode Sans"/>
            </a:endParaRPr>
          </a:p>
          <a:p>
            <a:pPr indent="0" lvl="0" marL="0" rtl="0" algn="l">
              <a:spcBef>
                <a:spcPts val="0"/>
              </a:spcBef>
              <a:spcAft>
                <a:spcPts val="0"/>
              </a:spcAft>
              <a:buNone/>
            </a:pPr>
            <a:r>
              <a:rPr lang="en-US" sz="1800">
                <a:solidFill>
                  <a:srgbClr val="3D4095"/>
                </a:solidFill>
                <a:latin typeface="Encode Sans"/>
                <a:ea typeface="Encode Sans"/>
                <a:cs typeface="Encode Sans"/>
                <a:sym typeface="Encode Sans"/>
              </a:rPr>
              <a:t>Personas de la diversidad: </a:t>
            </a:r>
            <a:r>
              <a:rPr b="1" lang="en-US" sz="1800">
                <a:solidFill>
                  <a:srgbClr val="3D4095"/>
                </a:solidFill>
                <a:latin typeface="Encode Sans"/>
                <a:ea typeface="Encode Sans"/>
                <a:cs typeface="Encode Sans"/>
                <a:sym typeface="Encode Sans"/>
              </a:rPr>
              <a:t>14,5 años</a:t>
            </a:r>
            <a:endParaRPr/>
          </a:p>
        </p:txBody>
      </p:sp>
      <p:sp>
        <p:nvSpPr>
          <p:cNvPr id="271" name="Google Shape;271;p13"/>
          <p:cNvSpPr txBox="1"/>
          <p:nvPr/>
        </p:nvSpPr>
        <p:spPr>
          <a:xfrm>
            <a:off x="8660225" y="3452950"/>
            <a:ext cx="3013200" cy="2856900"/>
          </a:xfrm>
          <a:prstGeom prst="rect">
            <a:avLst/>
          </a:prstGeom>
          <a:solidFill>
            <a:schemeClr val="lt1"/>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3"/>
          <p:cNvSpPr txBox="1"/>
          <p:nvPr/>
        </p:nvSpPr>
        <p:spPr>
          <a:xfrm>
            <a:off x="8797775" y="4935050"/>
            <a:ext cx="2738100" cy="11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chemeClr val="dk1"/>
              </a:buClr>
              <a:buSzPts val="1100"/>
              <a:buFont typeface="Arial"/>
              <a:buNone/>
            </a:pPr>
            <a:r>
              <a:rPr lang="en-US" sz="1600">
                <a:solidFill>
                  <a:srgbClr val="3D4095"/>
                </a:solidFill>
                <a:latin typeface="Encode Sans"/>
                <a:ea typeface="Encode Sans"/>
                <a:cs typeface="Encode Sans"/>
                <a:sym typeface="Encode Sans"/>
              </a:rPr>
              <a:t>El 50% de quienes aún no tuvieron su primera relación sexual, no mencionaron conocer algún MAC</a:t>
            </a:r>
            <a:endParaRPr sz="1600">
              <a:solidFill>
                <a:srgbClr val="3D4095"/>
              </a:solidFill>
              <a:latin typeface="Encode Sans"/>
              <a:ea typeface="Encode Sans"/>
              <a:cs typeface="Encode Sans"/>
              <a:sym typeface="Encode Sans"/>
            </a:endParaRPr>
          </a:p>
          <a:p>
            <a:pPr indent="0" lvl="0" marL="0" marR="0" rtl="0" algn="l">
              <a:lnSpc>
                <a:spcPct val="100000"/>
              </a:lnSpc>
              <a:spcBef>
                <a:spcPts val="60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73" name="Google Shape;273;p13"/>
          <p:cNvSpPr/>
          <p:nvPr/>
        </p:nvSpPr>
        <p:spPr>
          <a:xfrm>
            <a:off x="8818950" y="3622925"/>
            <a:ext cx="2738100" cy="10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i="0" lang="en-US" sz="3000" u="none" cap="none" strike="noStrike">
                <a:solidFill>
                  <a:srgbClr val="3D4095"/>
                </a:solidFill>
                <a:latin typeface="Encode Sans Black"/>
                <a:ea typeface="Encode Sans Black"/>
                <a:cs typeface="Encode Sans Black"/>
                <a:sym typeface="Encode Sans Black"/>
              </a:rPr>
              <a:t>7 de cada 10 </a:t>
            </a:r>
            <a:endParaRPr i="0" sz="3000" u="none" cap="none" strike="noStrike">
              <a:solidFill>
                <a:srgbClr val="3D4095"/>
              </a:solidFill>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3D4095"/>
                </a:solidFill>
                <a:latin typeface="Encode Sans Black"/>
                <a:ea typeface="Encode Sans Black"/>
                <a:cs typeface="Encode Sans Black"/>
                <a:sym typeface="Encode Sans Black"/>
              </a:rPr>
              <a:t>usaron algún MAC en su primera relación sexual</a:t>
            </a:r>
            <a:endParaRPr b="0" i="0" sz="1600" u="none" cap="none" strike="noStrike">
              <a:solidFill>
                <a:srgbClr val="3D4095"/>
              </a:solidFill>
              <a:latin typeface="Encode Sans"/>
              <a:ea typeface="Encode Sans"/>
              <a:cs typeface="Encode Sans"/>
              <a:sym typeface="Encode Sans"/>
            </a:endParaRPr>
          </a:p>
        </p:txBody>
      </p:sp>
      <p:cxnSp>
        <p:nvCxnSpPr>
          <p:cNvPr id="274" name="Google Shape;274;p13"/>
          <p:cNvCxnSpPr/>
          <p:nvPr/>
        </p:nvCxnSpPr>
        <p:spPr>
          <a:xfrm flipH="1">
            <a:off x="8843450" y="4794250"/>
            <a:ext cx="2554800" cy="27300"/>
          </a:xfrm>
          <a:prstGeom prst="straightConnector1">
            <a:avLst/>
          </a:prstGeom>
          <a:noFill/>
          <a:ln cap="flat" cmpd="sng" w="19050">
            <a:solidFill>
              <a:srgbClr val="A9CF46"/>
            </a:solidFill>
            <a:prstDash val="solid"/>
            <a:round/>
            <a:headEnd len="sm" w="sm" type="none"/>
            <a:tailEnd len="sm" w="sm" type="none"/>
          </a:ln>
        </p:spPr>
      </p:cxnSp>
      <p:sp>
        <p:nvSpPr>
          <p:cNvPr id="275" name="Google Shape;275;p13"/>
          <p:cNvSpPr/>
          <p:nvPr/>
        </p:nvSpPr>
        <p:spPr>
          <a:xfrm>
            <a:off x="8049850" y="31852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13"/>
          <p:cNvSpPr/>
          <p:nvPr/>
        </p:nvSpPr>
        <p:spPr>
          <a:xfrm>
            <a:off x="11398250" y="60321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80" name="Shape 280"/>
        <p:cNvGrpSpPr/>
        <p:nvPr/>
      </p:nvGrpSpPr>
      <p:grpSpPr>
        <a:xfrm>
          <a:off x="0" y="0"/>
          <a:ext cx="0" cy="0"/>
          <a:chOff x="0" y="0"/>
          <a:chExt cx="0" cy="0"/>
        </a:xfrm>
      </p:grpSpPr>
      <p:sp>
        <p:nvSpPr>
          <p:cNvPr id="281" name="Google Shape;281;p14"/>
          <p:cNvSpPr txBox="1"/>
          <p:nvPr/>
        </p:nvSpPr>
        <p:spPr>
          <a:xfrm>
            <a:off x="4120275" y="3429000"/>
            <a:ext cx="2928300" cy="2856900"/>
          </a:xfrm>
          <a:prstGeom prst="rect">
            <a:avLst/>
          </a:prstGeom>
          <a:solidFill>
            <a:schemeClr val="lt1"/>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2" name="Google Shape;282;p14"/>
          <p:cNvGrpSpPr/>
          <p:nvPr/>
        </p:nvGrpSpPr>
        <p:grpSpPr>
          <a:xfrm>
            <a:off x="4193606" y="6450"/>
            <a:ext cx="7885790" cy="2837484"/>
            <a:chOff x="3327226" y="-586"/>
            <a:chExt cx="8632501" cy="3046472"/>
          </a:xfrm>
        </p:grpSpPr>
        <p:sp>
          <p:nvSpPr>
            <p:cNvPr id="283" name="Google Shape;283;p14"/>
            <p:cNvSpPr txBox="1"/>
            <p:nvPr/>
          </p:nvSpPr>
          <p:spPr>
            <a:xfrm>
              <a:off x="3327227" y="-586"/>
              <a:ext cx="8632500" cy="302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ncode Sans"/>
                <a:ea typeface="Encode Sans"/>
                <a:cs typeface="Encode Sans"/>
                <a:sym typeface="Encode Sans"/>
              </a:endParaRPr>
            </a:p>
          </p:txBody>
        </p:sp>
        <p:sp>
          <p:nvSpPr>
            <p:cNvPr id="284" name="Google Shape;284;p14"/>
            <p:cNvSpPr txBox="1"/>
            <p:nvPr/>
          </p:nvSpPr>
          <p:spPr>
            <a:xfrm>
              <a:off x="3327226" y="566986"/>
              <a:ext cx="8632500" cy="247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lang="en-US" sz="4800">
                  <a:solidFill>
                    <a:srgbClr val="A9CF46"/>
                  </a:solidFill>
                  <a:latin typeface="Encode Sans Black"/>
                  <a:ea typeface="Encode Sans Black"/>
                  <a:cs typeface="Encode Sans Black"/>
                  <a:sym typeface="Encode Sans Black"/>
                </a:rPr>
                <a:t>59%</a:t>
              </a:r>
              <a:r>
                <a:rPr b="0" i="0" lang="en-US" sz="4800" u="none" cap="none" strike="noStrike">
                  <a:solidFill>
                    <a:schemeClr val="lt1"/>
                  </a:solidFill>
                  <a:latin typeface="Encode Sans"/>
                  <a:ea typeface="Encode Sans"/>
                  <a:cs typeface="Encode Sans"/>
                  <a:sym typeface="Encode Sans"/>
                </a:rPr>
                <a:t> </a:t>
              </a:r>
              <a:r>
                <a:rPr b="0" i="0" lang="en-US" sz="3200" u="none" cap="none" strike="noStrike">
                  <a:solidFill>
                    <a:schemeClr val="lt1"/>
                  </a:solidFill>
                  <a:latin typeface="Encode Sans"/>
                  <a:ea typeface="Encode Sans"/>
                  <a:cs typeface="Encode Sans"/>
                  <a:sym typeface="Encode Sans"/>
                </a:rPr>
                <a:t>embarazo</a:t>
              </a:r>
              <a:r>
                <a:rPr b="0" i="0" lang="en-US" sz="4800" u="none" cap="none" strike="noStrike">
                  <a:solidFill>
                    <a:schemeClr val="lt1"/>
                  </a:solidFill>
                  <a:latin typeface="Encode Sans"/>
                  <a:ea typeface="Encode Sans"/>
                  <a:cs typeface="Encode Sans"/>
                  <a:sym typeface="Encode Sans"/>
                </a:rPr>
                <a:t> </a:t>
              </a:r>
              <a:r>
                <a:rPr b="0" i="0" lang="en-US" sz="2000" u="none" cap="none" strike="noStrike">
                  <a:solidFill>
                    <a:schemeClr val="lt1"/>
                  </a:solidFill>
                  <a:latin typeface="Encode Sans"/>
                  <a:ea typeface="Encode Sans"/>
                  <a:cs typeface="Encode Sans"/>
                  <a:sym typeface="Encode Sans"/>
                </a:rPr>
                <a:t>(+ Chaco)</a:t>
              </a:r>
              <a:endParaRPr b="0" i="0" sz="20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22%</a:t>
              </a:r>
              <a:r>
                <a:rPr b="0" i="0" lang="en-US" sz="4800" u="none" cap="none" strike="noStrike">
                  <a:solidFill>
                    <a:schemeClr val="lt1"/>
                  </a:solidFill>
                  <a:latin typeface="Encode Sans"/>
                  <a:ea typeface="Encode Sans"/>
                  <a:cs typeface="Encode Sans"/>
                  <a:sym typeface="Encode Sans"/>
                </a:rPr>
                <a:t> </a:t>
              </a:r>
              <a:r>
                <a:rPr b="0" i="0" lang="en-US" sz="3200" u="none" cap="none" strike="noStrike">
                  <a:solidFill>
                    <a:schemeClr val="lt1"/>
                  </a:solidFill>
                  <a:latin typeface="Encode Sans"/>
                  <a:ea typeface="Encode Sans"/>
                  <a:cs typeface="Encode Sans"/>
                  <a:sym typeface="Encode Sans"/>
                </a:rPr>
                <a:t>ITS</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14%</a:t>
              </a:r>
              <a:r>
                <a:rPr b="0" i="0" lang="en-US" sz="4800" u="none" cap="none" strike="noStrike">
                  <a:solidFill>
                    <a:schemeClr val="lt1"/>
                  </a:solidFill>
                  <a:latin typeface="Encode Sans"/>
                  <a:ea typeface="Encode Sans"/>
                  <a:cs typeface="Encode Sans"/>
                  <a:sym typeface="Encode Sans"/>
                </a:rPr>
                <a:t> </a:t>
              </a:r>
              <a:r>
                <a:rPr b="0" i="0" lang="en-US" sz="3400" u="none" cap="none" strike="noStrike">
                  <a:solidFill>
                    <a:schemeClr val="lt1"/>
                  </a:solidFill>
                  <a:latin typeface="Encode Sans"/>
                  <a:ea typeface="Encode Sans"/>
                  <a:cs typeface="Encode Sans"/>
                  <a:sym typeface="Encode Sans"/>
                </a:rPr>
                <a:t>prefiere no responder</a:t>
              </a:r>
              <a:endParaRPr b="0" i="0" sz="3400" u="none" cap="none" strike="noStrike">
                <a:solidFill>
                  <a:srgbClr val="000000"/>
                </a:solidFill>
                <a:latin typeface="Arial"/>
                <a:ea typeface="Arial"/>
                <a:cs typeface="Arial"/>
                <a:sym typeface="Arial"/>
              </a:endParaRPr>
            </a:p>
          </p:txBody>
        </p:sp>
      </p:grpSp>
      <p:sp>
        <p:nvSpPr>
          <p:cNvPr id="285" name="Google Shape;285;p14"/>
          <p:cNvSpPr/>
          <p:nvPr/>
        </p:nvSpPr>
        <p:spPr>
          <a:xfrm>
            <a:off x="4224825" y="3710550"/>
            <a:ext cx="2717700" cy="249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3D4095"/>
                </a:solidFill>
                <a:latin typeface="Encode Sans"/>
                <a:ea typeface="Encode Sans"/>
                <a:cs typeface="Encode Sans"/>
                <a:sym typeface="Encode Sans"/>
              </a:rPr>
              <a:t>7 de cada 10 mujeres</a:t>
            </a:r>
            <a:r>
              <a:rPr i="0" lang="en-US" sz="1600" u="none" cap="none" strike="noStrike">
                <a:solidFill>
                  <a:srgbClr val="3D4095"/>
                </a:solidFill>
                <a:latin typeface="Encode Sans"/>
                <a:ea typeface="Encode Sans"/>
                <a:cs typeface="Encode Sans"/>
                <a:sym typeface="Encode Sans"/>
              </a:rPr>
              <a:t> expresan que su principal preocupación es el embarazo</a:t>
            </a:r>
            <a:endParaRPr i="0" sz="1400" u="none" cap="none" strike="noStrike">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D4095"/>
                </a:solidFill>
                <a:latin typeface="Encode Sans"/>
                <a:ea typeface="Encode Sans"/>
                <a:cs typeface="Encode Sans"/>
                <a:sym typeface="Encode Sans"/>
              </a:rPr>
              <a:t>Diversidades: </a:t>
            </a:r>
            <a:r>
              <a:rPr i="0" lang="en-US" sz="1600" u="none" cap="none" strike="noStrike">
                <a:solidFill>
                  <a:srgbClr val="3D4095"/>
                </a:solidFill>
                <a:latin typeface="Encode Sans"/>
                <a:ea typeface="Encode Sans"/>
                <a:cs typeface="Encode Sans"/>
                <a:sym typeface="Encode Sans"/>
              </a:rPr>
              <a:t> ITS emergen como principal preocupación frente a tener relaciones sexuales sin cuidarse (41%)</a:t>
            </a:r>
            <a:endParaRPr i="0" sz="1600" u="none" cap="none" strike="noStrike">
              <a:solidFill>
                <a:srgbClr val="3D4095"/>
              </a:solidFill>
              <a:latin typeface="Encode Sans"/>
              <a:ea typeface="Encode Sans"/>
              <a:cs typeface="Encode Sans"/>
              <a:sym typeface="Encode Sans"/>
            </a:endParaRPr>
          </a:p>
        </p:txBody>
      </p:sp>
      <p:pic>
        <p:nvPicPr>
          <p:cNvPr id="286" name="Google Shape;286;p14" title="Gráfico"/>
          <p:cNvPicPr preferRelativeResize="0"/>
          <p:nvPr/>
        </p:nvPicPr>
        <p:blipFill>
          <a:blip r:embed="rId3">
            <a:alphaModFix/>
          </a:blip>
          <a:stretch>
            <a:fillRect/>
          </a:stretch>
        </p:blipFill>
        <p:spPr>
          <a:xfrm>
            <a:off x="7154425" y="3160324"/>
            <a:ext cx="4924974" cy="3591652"/>
          </a:xfrm>
          <a:prstGeom prst="rect">
            <a:avLst/>
          </a:prstGeom>
          <a:noFill/>
          <a:ln>
            <a:noFill/>
          </a:ln>
        </p:spPr>
      </p:pic>
      <p:sp>
        <p:nvSpPr>
          <p:cNvPr id="287" name="Google Shape;287;p14"/>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8" name="Google Shape;288;p14"/>
          <p:cNvPicPr preferRelativeResize="0"/>
          <p:nvPr/>
        </p:nvPicPr>
        <p:blipFill rotWithShape="1">
          <a:blip r:embed="rId4">
            <a:alphaModFix/>
          </a:blip>
          <a:srcRect b="0" l="0" r="0" t="0"/>
          <a:stretch/>
        </p:blipFill>
        <p:spPr>
          <a:xfrm>
            <a:off x="707345" y="5730802"/>
            <a:ext cx="1568071" cy="514618"/>
          </a:xfrm>
          <a:prstGeom prst="rect">
            <a:avLst/>
          </a:prstGeom>
          <a:noFill/>
          <a:ln>
            <a:noFill/>
          </a:ln>
        </p:spPr>
      </p:pic>
      <p:sp>
        <p:nvSpPr>
          <p:cNvPr id="289" name="Google Shape;289;p14"/>
          <p:cNvSpPr/>
          <p:nvPr/>
        </p:nvSpPr>
        <p:spPr>
          <a:xfrm>
            <a:off x="2962700" y="517735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0" name="Google Shape;290;p14"/>
          <p:cNvPicPr preferRelativeResize="0"/>
          <p:nvPr/>
        </p:nvPicPr>
        <p:blipFill rotWithShape="1">
          <a:blip r:embed="rId5">
            <a:alphaModFix/>
          </a:blip>
          <a:srcRect b="0" l="0" r="0" t="0"/>
          <a:stretch/>
        </p:blipFill>
        <p:spPr>
          <a:xfrm>
            <a:off x="487350" y="422875"/>
            <a:ext cx="1193501" cy="694325"/>
          </a:xfrm>
          <a:prstGeom prst="rect">
            <a:avLst/>
          </a:prstGeom>
          <a:noFill/>
          <a:ln>
            <a:noFill/>
          </a:ln>
        </p:spPr>
      </p:pic>
      <p:sp>
        <p:nvSpPr>
          <p:cNvPr id="291" name="Google Shape;291;p14"/>
          <p:cNvSpPr txBox="1"/>
          <p:nvPr/>
        </p:nvSpPr>
        <p:spPr>
          <a:xfrm>
            <a:off x="586225" y="1828800"/>
            <a:ext cx="30132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Principal preocupación en caso de tener relaciones </a:t>
            </a:r>
            <a:endParaRPr b="1" sz="33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sin cuidarse</a:t>
            </a:r>
            <a:endParaRPr b="1" sz="3300">
              <a:solidFill>
                <a:schemeClr val="lt1"/>
              </a:solidFill>
              <a:latin typeface="Encode Sans"/>
              <a:ea typeface="Encode Sans"/>
              <a:cs typeface="Encode Sans"/>
              <a:sym typeface="Encode Sans"/>
            </a:endParaRPr>
          </a:p>
        </p:txBody>
      </p:sp>
      <p:sp>
        <p:nvSpPr>
          <p:cNvPr id="292" name="Google Shape;292;p14"/>
          <p:cNvSpPr/>
          <p:nvPr/>
        </p:nvSpPr>
        <p:spPr>
          <a:xfrm>
            <a:off x="716412" y="5062912"/>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4"/>
          <p:cNvSpPr/>
          <p:nvPr/>
        </p:nvSpPr>
        <p:spPr>
          <a:xfrm>
            <a:off x="2916324" y="111719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4"/>
          <p:cNvSpPr/>
          <p:nvPr/>
        </p:nvSpPr>
        <p:spPr>
          <a:xfrm>
            <a:off x="149700" y="15958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98" name="Shape 298"/>
        <p:cNvGrpSpPr/>
        <p:nvPr/>
      </p:nvGrpSpPr>
      <p:grpSpPr>
        <a:xfrm>
          <a:off x="0" y="0"/>
          <a:ext cx="0" cy="0"/>
          <a:chOff x="0" y="0"/>
          <a:chExt cx="0" cy="0"/>
        </a:xfrm>
      </p:grpSpPr>
      <p:sp>
        <p:nvSpPr>
          <p:cNvPr id="299" name="Google Shape;299;p15"/>
          <p:cNvSpPr txBox="1"/>
          <p:nvPr/>
        </p:nvSpPr>
        <p:spPr>
          <a:xfrm>
            <a:off x="0" y="0"/>
            <a:ext cx="39159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00" name="Google Shape;300;p15"/>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301" name="Google Shape;301;p15"/>
          <p:cNvSpPr/>
          <p:nvPr/>
        </p:nvSpPr>
        <p:spPr>
          <a:xfrm>
            <a:off x="2833450" y="47953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02" name="Google Shape;302;p15"/>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303" name="Google Shape;303;p15"/>
          <p:cNvSpPr txBox="1"/>
          <p:nvPr/>
        </p:nvSpPr>
        <p:spPr>
          <a:xfrm>
            <a:off x="596802" y="24921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Conocimiento y acceso a MAC</a:t>
            </a:r>
            <a:endParaRPr b="1" i="0" sz="3300" u="none" cap="none" strike="noStrike">
              <a:solidFill>
                <a:srgbClr val="000000"/>
              </a:solidFill>
              <a:latin typeface="Encode Sans"/>
              <a:ea typeface="Encode Sans"/>
              <a:cs typeface="Encode Sans"/>
              <a:sym typeface="Encode Sans"/>
            </a:endParaRPr>
          </a:p>
        </p:txBody>
      </p:sp>
      <p:sp>
        <p:nvSpPr>
          <p:cNvPr id="304" name="Google Shape;304;p15"/>
          <p:cNvSpPr/>
          <p:nvPr/>
        </p:nvSpPr>
        <p:spPr>
          <a:xfrm>
            <a:off x="726987" y="40934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15"/>
          <p:cNvSpPr/>
          <p:nvPr/>
        </p:nvSpPr>
        <p:spPr>
          <a:xfrm>
            <a:off x="827749" y="165204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15"/>
          <p:cNvSpPr/>
          <p:nvPr/>
        </p:nvSpPr>
        <p:spPr>
          <a:xfrm>
            <a:off x="2646200" y="43799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15"/>
          <p:cNvSpPr txBox="1"/>
          <p:nvPr/>
        </p:nvSpPr>
        <p:spPr>
          <a:xfrm>
            <a:off x="4945027" y="1043074"/>
            <a:ext cx="5532600" cy="190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lang="en-US" sz="4800">
                <a:solidFill>
                  <a:srgbClr val="A9CF46"/>
                </a:solidFill>
                <a:latin typeface="Encode Sans Black"/>
                <a:ea typeface="Encode Sans Black"/>
                <a:cs typeface="Encode Sans Black"/>
                <a:sym typeface="Encode Sans Black"/>
              </a:rPr>
              <a:t>8 de cada 10</a:t>
            </a:r>
            <a:r>
              <a:rPr b="0" i="0" lang="en-US" sz="4800" u="none" cap="none" strike="noStrike">
                <a:solidFill>
                  <a:schemeClr val="lt1"/>
                </a:solidFill>
                <a:latin typeface="Encode Sans"/>
                <a:ea typeface="Encode Sans"/>
                <a:cs typeface="Encode Sans"/>
                <a:sym typeface="Encode Sans"/>
              </a:rPr>
              <a:t> </a:t>
            </a:r>
            <a:endParaRPr b="0" i="0" sz="48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BFBFBF"/>
              </a:buClr>
              <a:buSzPts val="4800"/>
              <a:buFont typeface="Century Gothic"/>
              <a:buNone/>
            </a:pPr>
            <a:r>
              <a:rPr lang="en-US" sz="3500">
                <a:solidFill>
                  <a:schemeClr val="lt1"/>
                </a:solidFill>
                <a:latin typeface="Encode Sans"/>
                <a:ea typeface="Encode Sans"/>
                <a:cs typeface="Encode Sans"/>
                <a:sym typeface="Encode Sans"/>
              </a:rPr>
              <a:t>sabe que puede acceder a </a:t>
            </a:r>
            <a:endParaRPr sz="35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BFBFBF"/>
              </a:buClr>
              <a:buSzPts val="4800"/>
              <a:buFont typeface="Century Gothic"/>
              <a:buNone/>
            </a:pPr>
            <a:r>
              <a:rPr lang="en-US" sz="3500">
                <a:solidFill>
                  <a:schemeClr val="lt1"/>
                </a:solidFill>
                <a:latin typeface="Encode Sans"/>
                <a:ea typeface="Encode Sans"/>
                <a:cs typeface="Encode Sans"/>
                <a:sym typeface="Encode Sans"/>
              </a:rPr>
              <a:t>MAC de forma gratuita</a:t>
            </a:r>
            <a:endParaRPr b="0" i="0" sz="3700" u="none" cap="none" strike="noStrike">
              <a:solidFill>
                <a:srgbClr val="000000"/>
              </a:solidFill>
              <a:latin typeface="Arial"/>
              <a:ea typeface="Arial"/>
              <a:cs typeface="Arial"/>
              <a:sym typeface="Arial"/>
            </a:endParaRPr>
          </a:p>
        </p:txBody>
      </p:sp>
      <p:sp>
        <p:nvSpPr>
          <p:cNvPr id="308" name="Google Shape;308;p15"/>
          <p:cNvSpPr txBox="1"/>
          <p:nvPr/>
        </p:nvSpPr>
        <p:spPr>
          <a:xfrm>
            <a:off x="5029550" y="3429000"/>
            <a:ext cx="4283700" cy="1908600"/>
          </a:xfrm>
          <a:prstGeom prst="rect">
            <a:avLst/>
          </a:prstGeom>
          <a:solidFill>
            <a:schemeClr val="lt1"/>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15"/>
          <p:cNvSpPr txBox="1"/>
          <p:nvPr/>
        </p:nvSpPr>
        <p:spPr>
          <a:xfrm>
            <a:off x="5592950" y="3711975"/>
            <a:ext cx="3156900" cy="124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lang="en-US" sz="5700">
                <a:solidFill>
                  <a:srgbClr val="3D4095"/>
                </a:solidFill>
                <a:latin typeface="Montserrat Black"/>
                <a:ea typeface="Montserrat Black"/>
                <a:cs typeface="Montserrat Black"/>
                <a:sym typeface="Montserrat Black"/>
              </a:rPr>
              <a:t>63%</a:t>
            </a:r>
            <a:endParaRPr sz="5700">
              <a:solidFill>
                <a:srgbClr val="3D4095"/>
              </a:solidFill>
              <a:latin typeface="Montserrat Black"/>
              <a:ea typeface="Montserrat Black"/>
              <a:cs typeface="Montserrat Black"/>
              <a:sym typeface="Montserrat Black"/>
            </a:endParaRPr>
          </a:p>
          <a:p>
            <a:pPr indent="0" lvl="0" marL="0" rtl="0" algn="ctr">
              <a:spcBef>
                <a:spcPts val="0"/>
              </a:spcBef>
              <a:spcAft>
                <a:spcPts val="0"/>
              </a:spcAft>
              <a:buClr>
                <a:schemeClr val="dk1"/>
              </a:buClr>
              <a:buSzPts val="1500"/>
              <a:buFont typeface="Arial"/>
              <a:buNone/>
            </a:pPr>
            <a:r>
              <a:rPr b="1" lang="en-US" sz="1800">
                <a:solidFill>
                  <a:srgbClr val="3D4095"/>
                </a:solidFill>
                <a:latin typeface="Encode Sans"/>
                <a:ea typeface="Encode Sans"/>
                <a:cs typeface="Encode Sans"/>
                <a:sym typeface="Encode Sans"/>
              </a:rPr>
              <a:t>no sabía dónde buscarlos</a:t>
            </a:r>
            <a:endParaRPr sz="4800">
              <a:solidFill>
                <a:srgbClr val="3D4095"/>
              </a:solidFill>
              <a:latin typeface="Montserrat Black"/>
              <a:ea typeface="Montserrat Black"/>
              <a:cs typeface="Montserrat Black"/>
              <a:sym typeface="Montserrat Black"/>
            </a:endParaRPr>
          </a:p>
        </p:txBody>
      </p:sp>
      <p:pic>
        <p:nvPicPr>
          <p:cNvPr id="310" name="Google Shape;310;p15"/>
          <p:cNvPicPr preferRelativeResize="0"/>
          <p:nvPr/>
        </p:nvPicPr>
        <p:blipFill>
          <a:blip r:embed="rId5">
            <a:alphaModFix/>
          </a:blip>
          <a:stretch>
            <a:fillRect/>
          </a:stretch>
        </p:blipFill>
        <p:spPr>
          <a:xfrm>
            <a:off x="9445300" y="4701574"/>
            <a:ext cx="2573950" cy="2388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314" name="Shape 314"/>
        <p:cNvGrpSpPr/>
        <p:nvPr/>
      </p:nvGrpSpPr>
      <p:grpSpPr>
        <a:xfrm>
          <a:off x="0" y="0"/>
          <a:ext cx="0" cy="0"/>
          <a:chOff x="0" y="0"/>
          <a:chExt cx="0" cy="0"/>
        </a:xfrm>
      </p:grpSpPr>
      <p:sp>
        <p:nvSpPr>
          <p:cNvPr id="315" name="Google Shape;315;g25dd628796c_1_5"/>
          <p:cNvSpPr/>
          <p:nvPr/>
        </p:nvSpPr>
        <p:spPr>
          <a:xfrm>
            <a:off x="4070950" y="58829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5dd628796c_1_5"/>
          <p:cNvSpPr/>
          <p:nvPr/>
        </p:nvSpPr>
        <p:spPr>
          <a:xfrm>
            <a:off x="4070950" y="21110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5dd628796c_1_5"/>
          <p:cNvSpPr/>
          <p:nvPr/>
        </p:nvSpPr>
        <p:spPr>
          <a:xfrm>
            <a:off x="4070950" y="10188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5dd628796c_1_5"/>
          <p:cNvSpPr/>
          <p:nvPr/>
        </p:nvSpPr>
        <p:spPr>
          <a:xfrm>
            <a:off x="4070950" y="118075"/>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5dd628796c_1_5"/>
          <p:cNvSpPr txBox="1"/>
          <p:nvPr/>
        </p:nvSpPr>
        <p:spPr>
          <a:xfrm>
            <a:off x="4014175" y="60050"/>
            <a:ext cx="7979400" cy="6706200"/>
          </a:xfrm>
          <a:prstGeom prst="rect">
            <a:avLst/>
          </a:prstGeom>
          <a:noFill/>
          <a:ln>
            <a:noFill/>
          </a:ln>
        </p:spPr>
        <p:txBody>
          <a:bodyPr anchorCtr="0" anchor="t" bIns="91425" lIns="91425" spcFirstLastPara="1" rIns="91425" wrap="square" tIns="91425">
            <a:normAutofit fontScale="92500" lnSpcReduction="10000"/>
          </a:bodyPr>
          <a:lstStyle/>
          <a:p>
            <a:pPr indent="-340201" lvl="0" marL="457200" marR="0" rtl="0" algn="just">
              <a:lnSpc>
                <a:spcPct val="100000"/>
              </a:lnSpc>
              <a:spcBef>
                <a:spcPts val="600"/>
              </a:spcBef>
              <a:spcAft>
                <a:spcPts val="0"/>
              </a:spcAft>
              <a:buClr>
                <a:schemeClr val="lt1"/>
              </a:buClr>
              <a:buSzPct val="100000"/>
              <a:buFont typeface="Calibri"/>
              <a:buChar char="➔"/>
            </a:pPr>
            <a:r>
              <a:rPr lang="en-US" sz="1900">
                <a:solidFill>
                  <a:schemeClr val="lt1"/>
                </a:solidFill>
                <a:latin typeface="Encode Sans Black"/>
                <a:ea typeface="Encode Sans Black"/>
                <a:cs typeface="Encode Sans Black"/>
                <a:sym typeface="Encode Sans Black"/>
              </a:rPr>
              <a:t>Públicos prioritarios: </a:t>
            </a:r>
            <a:r>
              <a:rPr lang="en-US" sz="1900">
                <a:solidFill>
                  <a:schemeClr val="lt1"/>
                </a:solidFill>
                <a:latin typeface="Encode Sans"/>
                <a:ea typeface="Encode Sans"/>
                <a:cs typeface="Encode Sans"/>
                <a:sym typeface="Encode Sans"/>
              </a:rPr>
              <a:t>entornos familiares de confianza de adolescentes y jóvenes</a:t>
            </a:r>
            <a:endParaRPr sz="1900">
              <a:solidFill>
                <a:schemeClr val="lt1"/>
              </a:solidFill>
              <a:latin typeface="Encode Sans"/>
              <a:ea typeface="Encode Sans"/>
              <a:cs typeface="Encode Sans"/>
              <a:sym typeface="Encode Sans"/>
            </a:endParaRPr>
          </a:p>
          <a:p>
            <a:pPr indent="0" lvl="0" marL="457200" marR="0" rtl="0" algn="just">
              <a:lnSpc>
                <a:spcPct val="100000"/>
              </a:lnSpc>
              <a:spcBef>
                <a:spcPts val="600"/>
              </a:spcBef>
              <a:spcAft>
                <a:spcPts val="0"/>
              </a:spcAft>
              <a:buNone/>
            </a:pPr>
            <a:r>
              <a:t/>
            </a:r>
            <a:endParaRPr sz="1900">
              <a:solidFill>
                <a:schemeClr val="lt1"/>
              </a:solidFill>
              <a:latin typeface="Encode Sans"/>
              <a:ea typeface="Encode Sans"/>
              <a:cs typeface="Encode Sans"/>
              <a:sym typeface="Encode Sans"/>
            </a:endParaRPr>
          </a:p>
          <a:p>
            <a:pPr indent="-340201" lvl="0" marL="457200" rtl="0" algn="just">
              <a:spcBef>
                <a:spcPts val="600"/>
              </a:spcBef>
              <a:spcAft>
                <a:spcPts val="0"/>
              </a:spcAft>
              <a:buClr>
                <a:schemeClr val="lt1"/>
              </a:buClr>
              <a:buSzPct val="100000"/>
              <a:buFont typeface="Calibri"/>
              <a:buChar char="➔"/>
            </a:pPr>
            <a:r>
              <a:rPr lang="en-US" sz="1900">
                <a:solidFill>
                  <a:schemeClr val="lt1"/>
                </a:solidFill>
                <a:latin typeface="Encode Sans Black"/>
                <a:ea typeface="Encode Sans Black"/>
                <a:cs typeface="Encode Sans Black"/>
                <a:sym typeface="Encode Sans Black"/>
              </a:rPr>
              <a:t>Canales:</a:t>
            </a:r>
            <a:r>
              <a:rPr lang="en-US" sz="1900">
                <a:solidFill>
                  <a:schemeClr val="lt1"/>
                </a:solidFill>
                <a:latin typeface="Encode Sans"/>
                <a:ea typeface="Encode Sans"/>
                <a:cs typeface="Encode Sans"/>
                <a:sym typeface="Encode Sans"/>
              </a:rPr>
              <a:t> Teniendo en cuenta este público, las redes sociales siguen siendo plataformas centrales para el desarrollo de acciones de comunicación dirigidas a jóvenes y adolescentes</a:t>
            </a:r>
            <a:endParaRPr sz="1900">
              <a:solidFill>
                <a:schemeClr val="lt1"/>
              </a:solidFill>
              <a:latin typeface="Encode Sans"/>
              <a:ea typeface="Encode Sans"/>
              <a:cs typeface="Encode Sans"/>
              <a:sym typeface="Encode Sans"/>
            </a:endParaRPr>
          </a:p>
          <a:p>
            <a:pPr indent="0" lvl="0" marL="457200" rtl="0" algn="just">
              <a:spcBef>
                <a:spcPts val="600"/>
              </a:spcBef>
              <a:spcAft>
                <a:spcPts val="0"/>
              </a:spcAft>
              <a:buNone/>
            </a:pPr>
            <a:r>
              <a:t/>
            </a:r>
            <a:endParaRPr sz="1900">
              <a:solidFill>
                <a:schemeClr val="lt1"/>
              </a:solidFill>
              <a:latin typeface="Encode Sans"/>
              <a:ea typeface="Encode Sans"/>
              <a:cs typeface="Encode Sans"/>
              <a:sym typeface="Encode Sans"/>
            </a:endParaRPr>
          </a:p>
          <a:p>
            <a:pPr indent="-340201" lvl="0" marL="457200" marR="0" rtl="0" algn="just">
              <a:lnSpc>
                <a:spcPct val="100000"/>
              </a:lnSpc>
              <a:spcBef>
                <a:spcPts val="600"/>
              </a:spcBef>
              <a:spcAft>
                <a:spcPts val="0"/>
              </a:spcAft>
              <a:buClr>
                <a:schemeClr val="lt1"/>
              </a:buClr>
              <a:buSzPct val="100000"/>
              <a:buFont typeface="Encode Sans"/>
              <a:buChar char="➔"/>
            </a:pPr>
            <a:r>
              <a:rPr lang="en-US" sz="1900">
                <a:solidFill>
                  <a:schemeClr val="lt1"/>
                </a:solidFill>
                <a:latin typeface="Encode Sans Black"/>
                <a:ea typeface="Encode Sans Black"/>
                <a:cs typeface="Encode Sans Black"/>
                <a:sym typeface="Encode Sans Black"/>
              </a:rPr>
              <a:t>Mensajes clave: </a:t>
            </a:r>
            <a:endParaRPr sz="1900">
              <a:solidFill>
                <a:schemeClr val="lt1"/>
              </a:solidFill>
              <a:latin typeface="Encode Sans Black"/>
              <a:ea typeface="Encode Sans Black"/>
              <a:cs typeface="Encode Sans Black"/>
              <a:sym typeface="Encode Sans Black"/>
            </a:endParaRPr>
          </a:p>
          <a:p>
            <a:pPr indent="0" lvl="0" marL="0" marR="0" rtl="0" algn="just">
              <a:lnSpc>
                <a:spcPct val="100000"/>
              </a:lnSpc>
              <a:spcBef>
                <a:spcPts val="600"/>
              </a:spcBef>
              <a:spcAft>
                <a:spcPts val="0"/>
              </a:spcAft>
              <a:buNone/>
            </a:pPr>
            <a:r>
              <a:t/>
            </a:r>
            <a:endParaRPr sz="211">
              <a:solidFill>
                <a:schemeClr val="lt1"/>
              </a:solidFill>
              <a:latin typeface="Encode Sans Black"/>
              <a:ea typeface="Encode Sans Black"/>
              <a:cs typeface="Encode Sans Black"/>
              <a:sym typeface="Encode Sans Black"/>
            </a:endParaRPr>
          </a:p>
          <a:p>
            <a:pPr indent="-328453" lvl="0" marL="914400" marR="0" rtl="0" algn="just">
              <a:lnSpc>
                <a:spcPct val="100000"/>
              </a:lnSpc>
              <a:spcBef>
                <a:spcPts val="600"/>
              </a:spcBef>
              <a:spcAft>
                <a:spcPts val="0"/>
              </a:spcAft>
              <a:buClr>
                <a:schemeClr val="lt1"/>
              </a:buClr>
              <a:buSzPct val="100000"/>
              <a:buFont typeface="Encode Sans"/>
              <a:buChar char="➔"/>
            </a:pPr>
            <a:r>
              <a:rPr lang="en-US" sz="1700">
                <a:solidFill>
                  <a:schemeClr val="lt1"/>
                </a:solidFill>
                <a:latin typeface="Encode Sans"/>
                <a:ea typeface="Encode Sans"/>
                <a:cs typeface="Encode Sans"/>
                <a:sym typeface="Encode Sans"/>
              </a:rPr>
              <a:t>Promover información sobre la diversidad de métodos anticonceptivos con énfasis en aquellos que componen la canasta de provisión pública y, especial foco en los métodos de larga duración (DIU e implante subdérmico) que garantice las posibilidad de opción al método anticonceptivo que deseen les jóvenes y adolescentes.</a:t>
            </a:r>
            <a:endParaRPr sz="1700">
              <a:solidFill>
                <a:schemeClr val="lt1"/>
              </a:solidFill>
              <a:latin typeface="Encode Sans"/>
              <a:ea typeface="Encode Sans"/>
              <a:cs typeface="Encode Sans"/>
              <a:sym typeface="Encode Sans"/>
            </a:endParaRPr>
          </a:p>
          <a:p>
            <a:pPr indent="0" lvl="0" marL="457200" marR="0" rtl="0" algn="just">
              <a:lnSpc>
                <a:spcPct val="100000"/>
              </a:lnSpc>
              <a:spcBef>
                <a:spcPts val="600"/>
              </a:spcBef>
              <a:spcAft>
                <a:spcPts val="0"/>
              </a:spcAft>
              <a:buNone/>
            </a:pPr>
            <a:r>
              <a:t/>
            </a:r>
            <a:endParaRPr sz="294">
              <a:solidFill>
                <a:schemeClr val="lt1"/>
              </a:solidFill>
              <a:latin typeface="Encode Sans"/>
              <a:ea typeface="Encode Sans"/>
              <a:cs typeface="Encode Sans"/>
              <a:sym typeface="Encode Sans"/>
            </a:endParaRPr>
          </a:p>
          <a:p>
            <a:pPr indent="-328453" lvl="0" marL="914400" rtl="0" algn="just">
              <a:lnSpc>
                <a:spcPct val="100000"/>
              </a:lnSpc>
              <a:spcBef>
                <a:spcPts val="600"/>
              </a:spcBef>
              <a:spcAft>
                <a:spcPts val="0"/>
              </a:spcAft>
              <a:buClr>
                <a:schemeClr val="lt1"/>
              </a:buClr>
              <a:buSzPct val="100000"/>
              <a:buFont typeface="Encode Sans"/>
              <a:buChar char="➔"/>
            </a:pPr>
            <a:r>
              <a:rPr lang="en-US" sz="1700">
                <a:solidFill>
                  <a:schemeClr val="lt1"/>
                </a:solidFill>
                <a:latin typeface="Encode Sans"/>
                <a:ea typeface="Encode Sans"/>
                <a:cs typeface="Encode Sans"/>
                <a:sym typeface="Encode Sans"/>
              </a:rPr>
              <a:t>Amplificar la difusión respecto al derecho del acceso gratuito a los métodos anticonceptivos tanto en los establecimientos de salud del sistema público </a:t>
            </a:r>
            <a:r>
              <a:rPr lang="en-US" sz="1700">
                <a:solidFill>
                  <a:schemeClr val="lt1"/>
                </a:solidFill>
                <a:latin typeface="Encode Sans"/>
                <a:ea typeface="Encode Sans"/>
                <a:cs typeface="Encode Sans"/>
                <a:sym typeface="Encode Sans"/>
                <a:extLst>
                  <a:ext uri="http://customooxmlschemas.google.com/">
                    <go:slidesCustomData xmlns:go="http://customooxmlschemas.google.com/" textRoundtripDataId="6"/>
                  </a:ext>
                </a:extLst>
              </a:rPr>
              <a:t>como en los prestadores de la seguridad social y prepagas</a:t>
            </a:r>
            <a:r>
              <a:rPr lang="en-US" sz="1700">
                <a:solidFill>
                  <a:schemeClr val="lt1"/>
                </a:solidFill>
                <a:latin typeface="Encode Sans"/>
                <a:ea typeface="Encode Sans"/>
                <a:cs typeface="Encode Sans"/>
                <a:sym typeface="Encode Sans"/>
              </a:rPr>
              <a:t>.</a:t>
            </a:r>
            <a:endParaRPr sz="1700">
              <a:solidFill>
                <a:schemeClr val="lt1"/>
              </a:solidFill>
              <a:latin typeface="Encode Sans"/>
              <a:ea typeface="Encode Sans"/>
              <a:cs typeface="Encode Sans"/>
              <a:sym typeface="Encode Sans"/>
            </a:endParaRPr>
          </a:p>
          <a:p>
            <a:pPr indent="0" lvl="0" marL="457200" rtl="0" algn="just">
              <a:lnSpc>
                <a:spcPct val="100000"/>
              </a:lnSpc>
              <a:spcBef>
                <a:spcPts val="600"/>
              </a:spcBef>
              <a:spcAft>
                <a:spcPts val="0"/>
              </a:spcAft>
              <a:buNone/>
            </a:pPr>
            <a:r>
              <a:t/>
            </a:r>
            <a:endParaRPr sz="294">
              <a:solidFill>
                <a:schemeClr val="lt1"/>
              </a:solidFill>
              <a:latin typeface="Encode Sans"/>
              <a:ea typeface="Encode Sans"/>
              <a:cs typeface="Encode Sans"/>
              <a:sym typeface="Encode Sans"/>
            </a:endParaRPr>
          </a:p>
          <a:p>
            <a:pPr indent="-328453" lvl="0" marL="914400" rtl="0" algn="just">
              <a:lnSpc>
                <a:spcPct val="100000"/>
              </a:lnSpc>
              <a:spcBef>
                <a:spcPts val="600"/>
              </a:spcBef>
              <a:spcAft>
                <a:spcPts val="0"/>
              </a:spcAft>
              <a:buClr>
                <a:schemeClr val="lt1"/>
              </a:buClr>
              <a:buSzPct val="100000"/>
              <a:buFont typeface="Encode Sans"/>
              <a:buChar char="➔"/>
            </a:pPr>
            <a:r>
              <a:rPr lang="en-US" sz="1700">
                <a:solidFill>
                  <a:schemeClr val="lt1"/>
                </a:solidFill>
                <a:latin typeface="Encode Sans"/>
                <a:ea typeface="Encode Sans"/>
                <a:cs typeface="Encode Sans"/>
                <a:sym typeface="Encode Sans"/>
              </a:rPr>
              <a:t>Las acciones orientadas a incrementar los métodos anticonceptivos en la prevención de embarazos no intencionales no debieran descuidar la importancia de los métodos anticonceptivos de barreras para la prevención de las ITS, así como informar sobre cuáles son y, cómo se transmiten.</a:t>
            </a:r>
            <a:endParaRPr sz="1700">
              <a:solidFill>
                <a:schemeClr val="lt1"/>
              </a:solidFill>
              <a:latin typeface="Encode Sans"/>
              <a:ea typeface="Encode Sans"/>
              <a:cs typeface="Encode Sans"/>
              <a:sym typeface="Encode Sans"/>
            </a:endParaRPr>
          </a:p>
          <a:p>
            <a:pPr indent="0" lvl="0" marL="457200" rtl="0" algn="just">
              <a:lnSpc>
                <a:spcPct val="100000"/>
              </a:lnSpc>
              <a:spcBef>
                <a:spcPts val="600"/>
              </a:spcBef>
              <a:spcAft>
                <a:spcPts val="0"/>
              </a:spcAft>
              <a:buNone/>
            </a:pPr>
            <a:r>
              <a:t/>
            </a:r>
            <a:endParaRPr sz="1700">
              <a:solidFill>
                <a:schemeClr val="lt1"/>
              </a:solidFill>
              <a:latin typeface="Encode Sans"/>
              <a:ea typeface="Encode Sans"/>
              <a:cs typeface="Encode Sans"/>
              <a:sym typeface="Encode Sans"/>
            </a:endParaRPr>
          </a:p>
          <a:p>
            <a:pPr indent="-340201" lvl="0" marL="457200" marR="0" rtl="0" algn="just">
              <a:lnSpc>
                <a:spcPct val="100000"/>
              </a:lnSpc>
              <a:spcBef>
                <a:spcPts val="600"/>
              </a:spcBef>
              <a:spcAft>
                <a:spcPts val="0"/>
              </a:spcAft>
              <a:buClr>
                <a:schemeClr val="lt1"/>
              </a:buClr>
              <a:buSzPct val="100000"/>
              <a:buFont typeface="Calibri"/>
              <a:buChar char="➔"/>
            </a:pPr>
            <a:r>
              <a:rPr lang="en-US" sz="1900">
                <a:solidFill>
                  <a:schemeClr val="lt1"/>
                </a:solidFill>
                <a:latin typeface="Encode Sans Black"/>
                <a:ea typeface="Encode Sans Black"/>
                <a:cs typeface="Encode Sans Black"/>
                <a:sym typeface="Encode Sans Black"/>
              </a:rPr>
              <a:t>Desafío:</a:t>
            </a:r>
            <a:r>
              <a:rPr lang="en-US" sz="1900">
                <a:solidFill>
                  <a:schemeClr val="lt1"/>
                </a:solidFill>
                <a:latin typeface="Encode Sans"/>
                <a:ea typeface="Encode Sans"/>
                <a:cs typeface="Encode Sans"/>
                <a:sym typeface="Encode Sans"/>
              </a:rPr>
              <a:t> cómo profundizamos el trabajo para que referentes del ámbito de la salud y la educación se transformen en fuente de información en esta temática.</a:t>
            </a:r>
            <a:endParaRPr sz="1900">
              <a:solidFill>
                <a:schemeClr val="lt1"/>
              </a:solidFill>
              <a:latin typeface="Calibri"/>
              <a:ea typeface="Calibri"/>
              <a:cs typeface="Calibri"/>
              <a:sym typeface="Calibri"/>
            </a:endParaRPr>
          </a:p>
        </p:txBody>
      </p:sp>
      <p:sp>
        <p:nvSpPr>
          <p:cNvPr id="320" name="Google Shape;320;g25dd628796c_1_5"/>
          <p:cNvSpPr txBox="1"/>
          <p:nvPr/>
        </p:nvSpPr>
        <p:spPr>
          <a:xfrm>
            <a:off x="0" y="0"/>
            <a:ext cx="3882000" cy="6858000"/>
          </a:xfrm>
          <a:prstGeom prst="rect">
            <a:avLst/>
          </a:prstGeom>
          <a:solidFill>
            <a:srgbClr val="00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g25dd628796c_1_5"/>
          <p:cNvSpPr txBox="1"/>
          <p:nvPr/>
        </p:nvSpPr>
        <p:spPr>
          <a:xfrm>
            <a:off x="596802" y="2492100"/>
            <a:ext cx="3013200" cy="127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lt1"/>
              </a:buClr>
              <a:buSzPts val="2800"/>
              <a:buFont typeface="Open Sans"/>
              <a:buNone/>
            </a:pPr>
            <a:r>
              <a:rPr b="1" lang="en-US" sz="2600">
                <a:solidFill>
                  <a:schemeClr val="lt1"/>
                </a:solidFill>
                <a:latin typeface="Encode Sans"/>
                <a:ea typeface="Encode Sans"/>
                <a:cs typeface="Encode Sans"/>
                <a:sym typeface="Encode Sans"/>
              </a:rPr>
              <a:t>Oportunidades comunicacionales</a:t>
            </a:r>
            <a:endParaRPr b="1" sz="2600">
              <a:solidFill>
                <a:schemeClr val="lt1"/>
              </a:solidFill>
              <a:latin typeface="Encode Sans"/>
              <a:ea typeface="Encode Sans"/>
              <a:cs typeface="Encode Sans"/>
              <a:sym typeface="Encode Sans"/>
            </a:endParaRPr>
          </a:p>
          <a:p>
            <a:pPr indent="0" lvl="0" marL="0" rtl="0" algn="l">
              <a:spcBef>
                <a:spcPts val="0"/>
              </a:spcBef>
              <a:spcAft>
                <a:spcPts val="0"/>
              </a:spcAft>
              <a:buClr>
                <a:schemeClr val="lt1"/>
              </a:buClr>
              <a:buSzPts val="2800"/>
              <a:buFont typeface="Open Sans"/>
              <a:buNone/>
            </a:pPr>
            <a:r>
              <a:t/>
            </a:r>
            <a:endParaRPr b="1" sz="2500">
              <a:solidFill>
                <a:schemeClr val="lt1"/>
              </a:solidFill>
              <a:latin typeface="Encode Sans"/>
              <a:ea typeface="Encode Sans"/>
              <a:cs typeface="Encode Sans"/>
              <a:sym typeface="Encode Sans"/>
            </a:endParaRPr>
          </a:p>
        </p:txBody>
      </p:sp>
      <p:sp>
        <p:nvSpPr>
          <p:cNvPr id="322" name="Google Shape;322;g25dd628796c_1_5"/>
          <p:cNvSpPr/>
          <p:nvPr/>
        </p:nvSpPr>
        <p:spPr>
          <a:xfrm>
            <a:off x="726987" y="349813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23" name="Google Shape;323;g25dd628796c_1_5"/>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pic>
        <p:nvPicPr>
          <p:cNvPr id="324" name="Google Shape;324;g25dd628796c_1_5"/>
          <p:cNvPicPr preferRelativeResize="0"/>
          <p:nvPr/>
        </p:nvPicPr>
        <p:blipFill rotWithShape="1">
          <a:blip r:embed="rId4">
            <a:alphaModFix/>
          </a:blip>
          <a:srcRect b="0" l="0" r="0" t="0"/>
          <a:stretch/>
        </p:blipFill>
        <p:spPr>
          <a:xfrm>
            <a:off x="707345" y="5730802"/>
            <a:ext cx="1568071" cy="514618"/>
          </a:xfrm>
          <a:prstGeom prst="rect">
            <a:avLst/>
          </a:prstGeom>
          <a:noFill/>
          <a:ln>
            <a:noFill/>
          </a:ln>
        </p:spPr>
      </p:pic>
      <p:sp>
        <p:nvSpPr>
          <p:cNvPr id="325" name="Google Shape;325;g25dd628796c_1_5"/>
          <p:cNvSpPr/>
          <p:nvPr/>
        </p:nvSpPr>
        <p:spPr>
          <a:xfrm>
            <a:off x="726975" y="46310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g25dd628796c_1_5"/>
          <p:cNvSpPr/>
          <p:nvPr/>
        </p:nvSpPr>
        <p:spPr>
          <a:xfrm>
            <a:off x="1488774" y="4992174"/>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g25dd628796c_1_5"/>
          <p:cNvSpPr/>
          <p:nvPr/>
        </p:nvSpPr>
        <p:spPr>
          <a:xfrm>
            <a:off x="2838226" y="1573350"/>
            <a:ext cx="238329" cy="238329"/>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331" name="Shape 331"/>
        <p:cNvGrpSpPr/>
        <p:nvPr/>
      </p:nvGrpSpPr>
      <p:grpSpPr>
        <a:xfrm>
          <a:off x="0" y="0"/>
          <a:ext cx="0" cy="0"/>
          <a:chOff x="0" y="0"/>
          <a:chExt cx="0" cy="0"/>
        </a:xfrm>
      </p:grpSpPr>
      <p:pic>
        <p:nvPicPr>
          <p:cNvPr id="332" name="Google Shape;332;p17"/>
          <p:cNvPicPr preferRelativeResize="0"/>
          <p:nvPr/>
        </p:nvPicPr>
        <p:blipFill rotWithShape="1">
          <a:blip r:embed="rId3">
            <a:alphaModFix amt="80000"/>
          </a:blip>
          <a:srcRect b="0" l="0" r="0" t="0"/>
          <a:stretch/>
        </p:blipFill>
        <p:spPr>
          <a:xfrm>
            <a:off x="4375150" y="6308574"/>
            <a:ext cx="3441700" cy="196425"/>
          </a:xfrm>
          <a:prstGeom prst="rect">
            <a:avLst/>
          </a:prstGeom>
          <a:noFill/>
          <a:ln>
            <a:noFill/>
          </a:ln>
        </p:spPr>
      </p:pic>
      <p:sp>
        <p:nvSpPr>
          <p:cNvPr id="333" name="Google Shape;333;p17"/>
          <p:cNvSpPr txBox="1"/>
          <p:nvPr/>
        </p:nvSpPr>
        <p:spPr>
          <a:xfrm>
            <a:off x="3855900" y="3220335"/>
            <a:ext cx="4480200" cy="126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FEFEF"/>
              </a:buClr>
              <a:buSzPts val="5400"/>
              <a:buFont typeface="Open Sans"/>
              <a:buNone/>
            </a:pPr>
            <a:r>
              <a:rPr b="0" i="0" lang="en-US" sz="7600" u="none" cap="none" strike="noStrike">
                <a:solidFill>
                  <a:srgbClr val="A9CF46"/>
                </a:solidFill>
                <a:latin typeface="Encode Sans ExtraBold"/>
                <a:ea typeface="Encode Sans ExtraBold"/>
                <a:cs typeface="Encode Sans ExtraBold"/>
                <a:sym typeface="Encode Sans ExtraBold"/>
              </a:rPr>
              <a:t>¡Gracias!</a:t>
            </a:r>
            <a:endParaRPr b="0" i="0" sz="3600" u="none" cap="none" strike="noStrike">
              <a:solidFill>
                <a:srgbClr val="A9CF46"/>
              </a:solidFill>
              <a:latin typeface="Encode Sans ExtraBold"/>
              <a:ea typeface="Encode Sans ExtraBold"/>
              <a:cs typeface="Encode Sans ExtraBold"/>
              <a:sym typeface="Encode Sans ExtraBold"/>
            </a:endParaRPr>
          </a:p>
        </p:txBody>
      </p:sp>
      <p:pic>
        <p:nvPicPr>
          <p:cNvPr id="334" name="Google Shape;334;p17"/>
          <p:cNvPicPr preferRelativeResize="0"/>
          <p:nvPr/>
        </p:nvPicPr>
        <p:blipFill rotWithShape="1">
          <a:blip r:embed="rId4">
            <a:alphaModFix/>
          </a:blip>
          <a:srcRect b="0" l="0" r="0" t="0"/>
          <a:stretch/>
        </p:blipFill>
        <p:spPr>
          <a:xfrm>
            <a:off x="2384200" y="1433325"/>
            <a:ext cx="7169500" cy="1315450"/>
          </a:xfrm>
          <a:prstGeom prst="rect">
            <a:avLst/>
          </a:prstGeom>
          <a:noFill/>
          <a:ln>
            <a:noFill/>
          </a:ln>
        </p:spPr>
      </p:pic>
      <p:pic>
        <p:nvPicPr>
          <p:cNvPr id="335" name="Google Shape;335;p17"/>
          <p:cNvPicPr preferRelativeResize="0"/>
          <p:nvPr/>
        </p:nvPicPr>
        <p:blipFill rotWithShape="1">
          <a:blip r:embed="rId5">
            <a:alphaModFix/>
          </a:blip>
          <a:srcRect b="0" l="0" r="0" t="0"/>
          <a:stretch/>
        </p:blipFill>
        <p:spPr>
          <a:xfrm>
            <a:off x="5311964" y="5247277"/>
            <a:ext cx="1568071" cy="514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97" name="Shape 97"/>
        <p:cNvGrpSpPr/>
        <p:nvPr/>
      </p:nvGrpSpPr>
      <p:grpSpPr>
        <a:xfrm>
          <a:off x="0" y="0"/>
          <a:ext cx="0" cy="0"/>
          <a:chOff x="0" y="0"/>
          <a:chExt cx="0" cy="0"/>
        </a:xfrm>
      </p:grpSpPr>
      <p:sp>
        <p:nvSpPr>
          <p:cNvPr id="98" name="Google Shape;98;p30"/>
          <p:cNvSpPr txBox="1"/>
          <p:nvPr/>
        </p:nvSpPr>
        <p:spPr>
          <a:xfrm>
            <a:off x="8172125" y="1638575"/>
            <a:ext cx="3642900" cy="443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lt1"/>
                </a:solidFill>
                <a:latin typeface="Encode Sans"/>
                <a:ea typeface="Encode Sans"/>
                <a:cs typeface="Encode Sans"/>
                <a:sym typeface="Encode Sans"/>
              </a:rPr>
              <a:t>En un país donde 7 de cada 10 embarazos en la adolescencia son NO intencionales, la comunicación es una estrategia central en el acceso a derechos. </a:t>
            </a:r>
            <a:endParaRPr sz="18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None/>
            </a:pPr>
            <a:r>
              <a:t/>
            </a:r>
            <a:endParaRPr sz="18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None/>
            </a:pPr>
            <a:r>
              <a:rPr lang="en-US" sz="1800">
                <a:solidFill>
                  <a:schemeClr val="lt1"/>
                </a:solidFill>
                <a:latin typeface="Encode Sans"/>
                <a:ea typeface="Encode Sans"/>
                <a:cs typeface="Encode Sans"/>
                <a:sym typeface="Encode Sans"/>
              </a:rPr>
              <a:t>Desde UNFPA en alianza con el Ministerio de Salud (Plan Enia), y </a:t>
            </a:r>
            <a:r>
              <a:rPr lang="en-US" sz="1800">
                <a:solidFill>
                  <a:schemeClr val="lt1"/>
                </a:solidFill>
                <a:latin typeface="Encode Sans"/>
                <a:ea typeface="Encode Sans"/>
                <a:cs typeface="Encode Sans"/>
                <a:sym typeface="Encode Sans"/>
              </a:rPr>
              <a:t>junto a Aynis,  realizamos este relevamiento para o</a:t>
            </a:r>
            <a:r>
              <a:rPr i="0" lang="en-US" sz="1800" u="none" cap="none" strike="noStrike">
                <a:solidFill>
                  <a:schemeClr val="lt1"/>
                </a:solidFill>
                <a:latin typeface="Encode Sans"/>
                <a:ea typeface="Encode Sans"/>
                <a:cs typeface="Encode Sans"/>
                <a:sym typeface="Encode Sans"/>
              </a:rPr>
              <a:t>btener información que nos permita diseñar estrategias </a:t>
            </a:r>
            <a:r>
              <a:rPr lang="en-US" sz="1800">
                <a:solidFill>
                  <a:schemeClr val="lt1"/>
                </a:solidFill>
                <a:latin typeface="Encode Sans"/>
                <a:ea typeface="Encode Sans"/>
                <a:cs typeface="Encode Sans"/>
                <a:sym typeface="Encode Sans"/>
              </a:rPr>
              <a:t>de comunicación </a:t>
            </a:r>
            <a:r>
              <a:rPr i="0" lang="en-US" sz="1800" u="none" cap="none" strike="noStrike">
                <a:solidFill>
                  <a:schemeClr val="lt1"/>
                </a:solidFill>
                <a:latin typeface="Encode Sans"/>
                <a:ea typeface="Encode Sans"/>
                <a:cs typeface="Encode Sans"/>
                <a:sym typeface="Encode Sans"/>
              </a:rPr>
              <a:t>que promuevan los  derechos sexuales y reproductivos entre</a:t>
            </a:r>
            <a:r>
              <a:rPr lang="en-US" sz="1800">
                <a:solidFill>
                  <a:schemeClr val="lt1"/>
                </a:solidFill>
                <a:latin typeface="Encode Sans"/>
                <a:ea typeface="Encode Sans"/>
                <a:cs typeface="Encode Sans"/>
                <a:sym typeface="Encode Sans"/>
              </a:rPr>
              <a:t> </a:t>
            </a:r>
            <a:r>
              <a:rPr i="0" lang="en-US" sz="1800" u="none" cap="none" strike="noStrike">
                <a:solidFill>
                  <a:schemeClr val="lt1"/>
                </a:solidFill>
                <a:latin typeface="Encode Sans"/>
                <a:ea typeface="Encode Sans"/>
                <a:cs typeface="Encode Sans"/>
                <a:sym typeface="Encode Sans"/>
              </a:rPr>
              <a:t> adolescentes</a:t>
            </a:r>
            <a:r>
              <a:rPr lang="en-US" sz="1800">
                <a:solidFill>
                  <a:schemeClr val="lt1"/>
                </a:solidFill>
                <a:latin typeface="Encode Sans"/>
                <a:ea typeface="Encode Sans"/>
                <a:cs typeface="Encode Sans"/>
                <a:sym typeface="Encode Sans"/>
              </a:rPr>
              <a:t> y jóvenes.</a:t>
            </a:r>
            <a:endParaRPr sz="1800"/>
          </a:p>
          <a:p>
            <a:pPr indent="0" lvl="0" marL="0" marR="0" rtl="0" algn="l">
              <a:lnSpc>
                <a:spcPct val="100000"/>
              </a:lnSpc>
              <a:spcBef>
                <a:spcPts val="0"/>
              </a:spcBef>
              <a:spcAft>
                <a:spcPts val="0"/>
              </a:spcAft>
              <a:buSzPts val="1100"/>
              <a:buNone/>
            </a:pPr>
            <a:r>
              <a:t/>
            </a:r>
            <a:endParaRPr b="0" i="0" sz="1200" u="none" cap="none" strike="noStrike">
              <a:solidFill>
                <a:srgbClr val="000000"/>
              </a:solidFill>
              <a:latin typeface="Arial"/>
              <a:ea typeface="Arial"/>
              <a:cs typeface="Arial"/>
              <a:sym typeface="Arial"/>
            </a:endParaRPr>
          </a:p>
        </p:txBody>
      </p:sp>
      <p:sp>
        <p:nvSpPr>
          <p:cNvPr id="99" name="Google Shape;99;p30"/>
          <p:cNvSpPr txBox="1"/>
          <p:nvPr/>
        </p:nvSpPr>
        <p:spPr>
          <a:xfrm>
            <a:off x="4308854" y="422875"/>
            <a:ext cx="47706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US" sz="2500">
                <a:solidFill>
                  <a:schemeClr val="lt1"/>
                </a:solidFill>
                <a:latin typeface="Encode Sans"/>
                <a:ea typeface="Encode Sans"/>
                <a:cs typeface="Encode Sans"/>
                <a:sym typeface="Encode Sans"/>
              </a:rPr>
              <a:t>FECUNDIDAD ADOLESCENTE</a:t>
            </a:r>
            <a:endParaRPr sz="1900"/>
          </a:p>
        </p:txBody>
      </p:sp>
      <p:sp>
        <p:nvSpPr>
          <p:cNvPr id="100" name="Google Shape;100;p30"/>
          <p:cNvSpPr txBox="1"/>
          <p:nvPr/>
        </p:nvSpPr>
        <p:spPr>
          <a:xfrm>
            <a:off x="4695689" y="5061442"/>
            <a:ext cx="28596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500" u="none" cap="none" strike="noStrike">
              <a:solidFill>
                <a:srgbClr val="000000"/>
              </a:solidFill>
              <a:latin typeface="Arial"/>
              <a:ea typeface="Arial"/>
              <a:cs typeface="Arial"/>
              <a:sym typeface="Arial"/>
            </a:endParaRPr>
          </a:p>
        </p:txBody>
      </p:sp>
      <p:pic>
        <p:nvPicPr>
          <p:cNvPr id="101" name="Google Shape;101;p30"/>
          <p:cNvPicPr preferRelativeResize="0"/>
          <p:nvPr/>
        </p:nvPicPr>
        <p:blipFill>
          <a:blip r:embed="rId3">
            <a:alphaModFix/>
          </a:blip>
          <a:stretch>
            <a:fillRect/>
          </a:stretch>
        </p:blipFill>
        <p:spPr>
          <a:xfrm>
            <a:off x="4457725" y="1036026"/>
            <a:ext cx="3097575" cy="5618985"/>
          </a:xfrm>
          <a:prstGeom prst="rect">
            <a:avLst/>
          </a:prstGeom>
          <a:noFill/>
          <a:ln>
            <a:noFill/>
          </a:ln>
        </p:spPr>
      </p:pic>
      <p:sp>
        <p:nvSpPr>
          <p:cNvPr id="102" name="Google Shape;102;p30"/>
          <p:cNvSpPr/>
          <p:nvPr/>
        </p:nvSpPr>
        <p:spPr>
          <a:xfrm>
            <a:off x="7749125" y="1486525"/>
            <a:ext cx="423000" cy="4002300"/>
          </a:xfrm>
          <a:prstGeom prst="leftBrace">
            <a:avLst>
              <a:gd fmla="val 50000" name="adj1"/>
              <a:gd fmla="val 49817" name="adj2"/>
            </a:avLst>
          </a:prstGeom>
          <a:noFill/>
          <a:ln cap="flat" cmpd="sng" w="19050">
            <a:solidFill>
              <a:srgbClr val="A9CF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0"/>
          <p:cNvSpPr txBox="1"/>
          <p:nvPr/>
        </p:nvSpPr>
        <p:spPr>
          <a:xfrm>
            <a:off x="0" y="0"/>
            <a:ext cx="3882000" cy="6858000"/>
          </a:xfrm>
          <a:prstGeom prst="rect">
            <a:avLst/>
          </a:prstGeom>
          <a:solidFill>
            <a:srgbClr val="00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30"/>
          <p:cNvSpPr txBox="1"/>
          <p:nvPr/>
        </p:nvSpPr>
        <p:spPr>
          <a:xfrm>
            <a:off x="596802" y="2492100"/>
            <a:ext cx="3013200" cy="161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¿Por qué hicimos este estudio?</a:t>
            </a:r>
            <a:endParaRPr b="1" sz="3300">
              <a:solidFill>
                <a:schemeClr val="lt1"/>
              </a:solidFill>
              <a:latin typeface="Encode Sans"/>
              <a:ea typeface="Encode Sans"/>
              <a:cs typeface="Encode Sans"/>
              <a:sym typeface="Encode Sans"/>
            </a:endParaRPr>
          </a:p>
        </p:txBody>
      </p:sp>
      <p:sp>
        <p:nvSpPr>
          <p:cNvPr id="105" name="Google Shape;105;p30"/>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6" name="Google Shape;106;p30"/>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pic>
        <p:nvPicPr>
          <p:cNvPr id="107" name="Google Shape;107;p30"/>
          <p:cNvPicPr preferRelativeResize="0"/>
          <p:nvPr/>
        </p:nvPicPr>
        <p:blipFill rotWithShape="1">
          <a:blip r:embed="rId5">
            <a:alphaModFix/>
          </a:blip>
          <a:srcRect b="0" l="0" r="0" t="0"/>
          <a:stretch/>
        </p:blipFill>
        <p:spPr>
          <a:xfrm>
            <a:off x="707345" y="5730802"/>
            <a:ext cx="1568071" cy="514618"/>
          </a:xfrm>
          <a:prstGeom prst="rect">
            <a:avLst/>
          </a:prstGeom>
          <a:noFill/>
          <a:ln>
            <a:noFill/>
          </a:ln>
        </p:spPr>
      </p:pic>
      <p:sp>
        <p:nvSpPr>
          <p:cNvPr id="108" name="Google Shape;108;p30"/>
          <p:cNvSpPr/>
          <p:nvPr/>
        </p:nvSpPr>
        <p:spPr>
          <a:xfrm>
            <a:off x="726975" y="46310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30"/>
          <p:cNvSpPr/>
          <p:nvPr/>
        </p:nvSpPr>
        <p:spPr>
          <a:xfrm>
            <a:off x="1488774" y="4992174"/>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30"/>
          <p:cNvSpPr/>
          <p:nvPr/>
        </p:nvSpPr>
        <p:spPr>
          <a:xfrm>
            <a:off x="2680450" y="1962425"/>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14" name="Shape 114"/>
        <p:cNvGrpSpPr/>
        <p:nvPr/>
      </p:nvGrpSpPr>
      <p:grpSpPr>
        <a:xfrm>
          <a:off x="0" y="0"/>
          <a:ext cx="0" cy="0"/>
          <a:chOff x="0" y="0"/>
          <a:chExt cx="0" cy="0"/>
        </a:xfrm>
      </p:grpSpPr>
      <p:sp>
        <p:nvSpPr>
          <p:cNvPr id="115" name="Google Shape;115;p31"/>
          <p:cNvSpPr txBox="1"/>
          <p:nvPr/>
        </p:nvSpPr>
        <p:spPr>
          <a:xfrm>
            <a:off x="4458650" y="3948825"/>
            <a:ext cx="6133800" cy="2325000"/>
          </a:xfrm>
          <a:prstGeom prst="rect">
            <a:avLst/>
          </a:prstGeom>
          <a:solidFill>
            <a:schemeClr val="lt1"/>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31"/>
          <p:cNvSpPr/>
          <p:nvPr/>
        </p:nvSpPr>
        <p:spPr>
          <a:xfrm>
            <a:off x="4458650" y="19573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1"/>
          <p:cNvSpPr/>
          <p:nvPr/>
        </p:nvSpPr>
        <p:spPr>
          <a:xfrm>
            <a:off x="4458650" y="25039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1"/>
          <p:cNvSpPr/>
          <p:nvPr/>
        </p:nvSpPr>
        <p:spPr>
          <a:xfrm>
            <a:off x="4458650" y="33334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1"/>
          <p:cNvSpPr/>
          <p:nvPr/>
        </p:nvSpPr>
        <p:spPr>
          <a:xfrm>
            <a:off x="4458650" y="14106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1"/>
          <p:cNvSpPr txBox="1"/>
          <p:nvPr/>
        </p:nvSpPr>
        <p:spPr>
          <a:xfrm>
            <a:off x="0" y="0"/>
            <a:ext cx="38820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31"/>
          <p:cNvSpPr/>
          <p:nvPr/>
        </p:nvSpPr>
        <p:spPr>
          <a:xfrm>
            <a:off x="2878125" y="3948825"/>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2" name="Google Shape;122;p31"/>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123" name="Google Shape;123;p31"/>
          <p:cNvSpPr txBox="1"/>
          <p:nvPr/>
        </p:nvSpPr>
        <p:spPr>
          <a:xfrm>
            <a:off x="4389400" y="1377450"/>
            <a:ext cx="6612300" cy="2508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lt1"/>
              </a:buClr>
              <a:buSzPts val="1800"/>
              <a:buFont typeface="Encode Sans"/>
              <a:buChar char="➔"/>
            </a:pPr>
            <a:r>
              <a:rPr i="0" lang="en-US" sz="1800" u="none" cap="none" strike="noStrike">
                <a:solidFill>
                  <a:schemeClr val="lt1"/>
                </a:solidFill>
                <a:latin typeface="Encode Sans"/>
                <a:ea typeface="Encode Sans"/>
                <a:cs typeface="Encode Sans"/>
                <a:sym typeface="Encode Sans"/>
              </a:rPr>
              <a:t>Realizamos encuestas a jóvenes y adolescentes, </a:t>
            </a:r>
            <a:endParaRPr sz="1600">
              <a:latin typeface="Encode Sans"/>
              <a:ea typeface="Encode Sans"/>
              <a:cs typeface="Encode Sans"/>
              <a:sym typeface="Encode Sans"/>
            </a:endParaRPr>
          </a:p>
          <a:p>
            <a:pPr indent="0" lvl="0" marL="0" marR="0" rtl="0" algn="just">
              <a:lnSpc>
                <a:spcPct val="100000"/>
              </a:lnSpc>
              <a:spcBef>
                <a:spcPts val="0"/>
              </a:spcBef>
              <a:spcAft>
                <a:spcPts val="0"/>
              </a:spcAft>
              <a:buClr>
                <a:srgbClr val="000000"/>
              </a:buClr>
              <a:buSzPts val="1600"/>
              <a:buFont typeface="Arial"/>
              <a:buNone/>
            </a:pPr>
            <a:r>
              <a:t/>
            </a:r>
            <a:endParaRPr i="0" sz="1800" u="none" cap="none" strike="noStrike">
              <a:solidFill>
                <a:schemeClr val="lt1"/>
              </a:solidFill>
              <a:latin typeface="Encode Sans"/>
              <a:ea typeface="Encode Sans"/>
              <a:cs typeface="Encode Sans"/>
              <a:sym typeface="Encode Sans"/>
            </a:endParaRPr>
          </a:p>
          <a:p>
            <a:pPr indent="-342900" lvl="0" marL="457200" marR="0" rtl="0" algn="just">
              <a:lnSpc>
                <a:spcPct val="100000"/>
              </a:lnSpc>
              <a:spcBef>
                <a:spcPts val="0"/>
              </a:spcBef>
              <a:spcAft>
                <a:spcPts val="0"/>
              </a:spcAft>
              <a:buClr>
                <a:schemeClr val="lt1"/>
              </a:buClr>
              <a:buSzPts val="1800"/>
              <a:buFont typeface="Encode Sans"/>
              <a:buChar char="➔"/>
            </a:pPr>
            <a:r>
              <a:rPr i="0" lang="en-US" sz="1800" u="none" cap="none" strike="noStrike">
                <a:solidFill>
                  <a:schemeClr val="lt1"/>
                </a:solidFill>
                <a:latin typeface="Encode Sans"/>
                <a:ea typeface="Encode Sans"/>
                <a:cs typeface="Encode Sans"/>
                <a:sym typeface="Encode Sans"/>
              </a:rPr>
              <a:t>Escuelas secundarias de gestión pública.</a:t>
            </a:r>
            <a:endParaRPr i="0" sz="1800" u="none" cap="none" strike="noStrike">
              <a:solidFill>
                <a:srgbClr val="000000"/>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rPr i="0" lang="en-US" sz="1800" u="none" cap="none" strike="noStrike">
                <a:solidFill>
                  <a:schemeClr val="lt1"/>
                </a:solidFill>
                <a:latin typeface="Encode Sans"/>
                <a:ea typeface="Encode Sans"/>
                <a:cs typeface="Encode Sans"/>
                <a:sym typeface="Encode Sans"/>
              </a:rPr>
              <a:t> </a:t>
            </a:r>
            <a:endParaRPr sz="1600">
              <a:latin typeface="Encode Sans"/>
              <a:ea typeface="Encode Sans"/>
              <a:cs typeface="Encode Sans"/>
              <a:sym typeface="Encode Sans"/>
            </a:endParaRPr>
          </a:p>
          <a:p>
            <a:pPr indent="-342900" lvl="0" marL="457200" marR="0" rtl="0" algn="just">
              <a:lnSpc>
                <a:spcPct val="100000"/>
              </a:lnSpc>
              <a:spcBef>
                <a:spcPts val="0"/>
              </a:spcBef>
              <a:spcAft>
                <a:spcPts val="0"/>
              </a:spcAft>
              <a:buClr>
                <a:schemeClr val="lt1"/>
              </a:buClr>
              <a:buSzPts val="1800"/>
              <a:buFont typeface="Encode Sans"/>
              <a:buChar char="➔"/>
            </a:pPr>
            <a:r>
              <a:rPr i="0" lang="en-US" sz="1800" u="none" cap="none" strike="noStrike">
                <a:solidFill>
                  <a:schemeClr val="lt1"/>
                </a:solidFill>
                <a:latin typeface="Encode Sans"/>
                <a:ea typeface="Encode Sans"/>
                <a:cs typeface="Encode Sans"/>
                <a:sym typeface="Encode Sans"/>
              </a:rPr>
              <a:t>Provincias del norte de argentina: Chaco, Formosa, Catamarca y Salta.</a:t>
            </a:r>
            <a:endParaRPr sz="1600">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i="0" sz="1800" u="none" cap="none" strike="noStrike">
              <a:solidFill>
                <a:schemeClr val="lt1"/>
              </a:solidFill>
              <a:latin typeface="Encode Sans"/>
              <a:ea typeface="Encode Sans"/>
              <a:cs typeface="Encode Sans"/>
              <a:sym typeface="Encode Sans"/>
            </a:endParaRPr>
          </a:p>
          <a:p>
            <a:pPr indent="-342900" lvl="0" marL="457200" marR="0" rtl="0" algn="just">
              <a:lnSpc>
                <a:spcPct val="100000"/>
              </a:lnSpc>
              <a:spcBef>
                <a:spcPts val="0"/>
              </a:spcBef>
              <a:spcAft>
                <a:spcPts val="0"/>
              </a:spcAft>
              <a:buClr>
                <a:schemeClr val="lt1"/>
              </a:buClr>
              <a:buSzPts val="1800"/>
              <a:buFont typeface="Encode Sans"/>
              <a:buChar char="➔"/>
            </a:pPr>
            <a:r>
              <a:rPr i="0" lang="en-US" sz="1800" u="none" cap="none" strike="noStrike">
                <a:solidFill>
                  <a:schemeClr val="lt1"/>
                </a:solidFill>
                <a:latin typeface="Encode Sans"/>
                <a:ea typeface="Encode Sans"/>
                <a:cs typeface="Encode Sans"/>
                <a:sym typeface="Encode Sans"/>
                <a:extLst>
                  <a:ext uri="http://customooxmlschemas.google.com/">
                    <go:slidesCustomData xmlns:go="http://customooxmlschemas.google.com/" textRoundtripDataId="0"/>
                  </a:ext>
                </a:extLst>
              </a:rPr>
              <a:t>Muestreo intencional.</a:t>
            </a:r>
            <a:endParaRPr i="0" sz="1800" u="none" cap="none" strike="noStrike">
              <a:solidFill>
                <a:srgbClr val="000000"/>
              </a:solidFill>
              <a:latin typeface="Encode Sans"/>
              <a:ea typeface="Encode Sans"/>
              <a:cs typeface="Encode Sans"/>
              <a:sym typeface="Encode Sans"/>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Encode Sans"/>
              <a:ea typeface="Encode Sans"/>
              <a:cs typeface="Encode Sans"/>
              <a:sym typeface="Encode Sans"/>
            </a:endParaRPr>
          </a:p>
        </p:txBody>
      </p:sp>
      <p:sp>
        <p:nvSpPr>
          <p:cNvPr id="124" name="Google Shape;124;p31"/>
          <p:cNvSpPr txBox="1"/>
          <p:nvPr/>
        </p:nvSpPr>
        <p:spPr>
          <a:xfrm>
            <a:off x="596802" y="24159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i="0" lang="en-US" sz="3300" u="none" cap="none" strike="noStrike">
                <a:solidFill>
                  <a:schemeClr val="lt1"/>
                </a:solidFill>
                <a:latin typeface="Encode Sans"/>
                <a:ea typeface="Encode Sans"/>
                <a:cs typeface="Encode Sans"/>
                <a:sym typeface="Encode Sans"/>
              </a:rPr>
              <a:t>¿</a:t>
            </a:r>
            <a:r>
              <a:rPr b="1" lang="en-US" sz="3300">
                <a:solidFill>
                  <a:schemeClr val="lt1"/>
                </a:solidFill>
                <a:latin typeface="Encode Sans"/>
                <a:ea typeface="Encode Sans"/>
                <a:cs typeface="Encode Sans"/>
                <a:sym typeface="Encode Sans"/>
              </a:rPr>
              <a:t>Cómo hicimos este estudio</a:t>
            </a:r>
            <a:r>
              <a:rPr b="1" i="0" lang="en-US" sz="3300" u="none" cap="none" strike="noStrike">
                <a:solidFill>
                  <a:schemeClr val="lt1"/>
                </a:solidFill>
                <a:latin typeface="Encode Sans"/>
                <a:ea typeface="Encode Sans"/>
                <a:cs typeface="Encode Sans"/>
                <a:sym typeface="Encode Sans"/>
              </a:rPr>
              <a:t>?</a:t>
            </a:r>
            <a:endParaRPr b="1" i="0" sz="3300" u="none" cap="none" strike="noStrike">
              <a:solidFill>
                <a:srgbClr val="000000"/>
              </a:solidFill>
              <a:latin typeface="Encode Sans"/>
              <a:ea typeface="Encode Sans"/>
              <a:cs typeface="Encode Sans"/>
              <a:sym typeface="Encode Sans"/>
            </a:endParaRPr>
          </a:p>
        </p:txBody>
      </p:sp>
      <p:sp>
        <p:nvSpPr>
          <p:cNvPr id="125" name="Google Shape;125;p31"/>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31"/>
          <p:cNvSpPr/>
          <p:nvPr/>
        </p:nvSpPr>
        <p:spPr>
          <a:xfrm>
            <a:off x="2538474" y="463759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31"/>
          <p:cNvSpPr txBox="1"/>
          <p:nvPr/>
        </p:nvSpPr>
        <p:spPr>
          <a:xfrm>
            <a:off x="4283079" y="422875"/>
            <a:ext cx="47706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US" sz="2500">
                <a:solidFill>
                  <a:schemeClr val="lt1"/>
                </a:solidFill>
                <a:latin typeface="Encode Sans"/>
                <a:ea typeface="Encode Sans"/>
                <a:cs typeface="Encode Sans"/>
                <a:sym typeface="Encode Sans"/>
              </a:rPr>
              <a:t>ESTRATEGIA CUANTITATIVA</a:t>
            </a:r>
            <a:endParaRPr b="1" sz="2500">
              <a:solidFill>
                <a:schemeClr val="lt1"/>
              </a:solidFill>
              <a:latin typeface="Encode Sans"/>
              <a:ea typeface="Encode Sans"/>
              <a:cs typeface="Encode Sans"/>
              <a:sym typeface="Encode Sans"/>
            </a:endParaRPr>
          </a:p>
        </p:txBody>
      </p:sp>
      <p:sp>
        <p:nvSpPr>
          <p:cNvPr id="128" name="Google Shape;128;p31"/>
          <p:cNvSpPr/>
          <p:nvPr/>
        </p:nvSpPr>
        <p:spPr>
          <a:xfrm>
            <a:off x="2255775" y="1923962"/>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31"/>
          <p:cNvSpPr txBox="1"/>
          <p:nvPr/>
        </p:nvSpPr>
        <p:spPr>
          <a:xfrm>
            <a:off x="8173600" y="4094625"/>
            <a:ext cx="2253000" cy="2033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600"/>
              <a:buFont typeface="Arial"/>
              <a:buNone/>
            </a:pPr>
            <a:r>
              <a:rPr i="0" lang="en-US" sz="1800" u="none" cap="none" strike="noStrike">
                <a:solidFill>
                  <a:srgbClr val="3D4095"/>
                </a:solidFill>
                <a:latin typeface="Encode Sans"/>
                <a:ea typeface="Encode Sans"/>
                <a:cs typeface="Encode Sans"/>
                <a:sym typeface="Encode Sans"/>
              </a:rPr>
              <a:t>Varones: </a:t>
            </a:r>
            <a:r>
              <a:rPr b="1" i="0" lang="en-US" sz="1800" u="none" cap="none" strike="noStrike">
                <a:solidFill>
                  <a:srgbClr val="3D4095"/>
                </a:solidFill>
                <a:latin typeface="Encode Sans"/>
                <a:ea typeface="Encode Sans"/>
                <a:cs typeface="Encode Sans"/>
                <a:sym typeface="Encode Sans"/>
              </a:rPr>
              <a:t>49%</a:t>
            </a:r>
            <a:endParaRPr b="1" i="0" sz="1800" u="none" cap="none" strike="noStrike">
              <a:solidFill>
                <a:srgbClr val="3D4095"/>
              </a:solidFill>
              <a:latin typeface="Encode Sans"/>
              <a:ea typeface="Encode Sans"/>
              <a:cs typeface="Encode Sans"/>
              <a:sym typeface="Encode Sans"/>
            </a:endParaRPr>
          </a:p>
          <a:p>
            <a:pPr indent="0" lvl="0" marL="0" marR="0" rtl="0" algn="just">
              <a:lnSpc>
                <a:spcPct val="115000"/>
              </a:lnSpc>
              <a:spcBef>
                <a:spcPts val="0"/>
              </a:spcBef>
              <a:spcAft>
                <a:spcPts val="0"/>
              </a:spcAft>
              <a:buClr>
                <a:srgbClr val="000000"/>
              </a:buClr>
              <a:buSzPts val="1600"/>
              <a:buFont typeface="Arial"/>
              <a:buNone/>
            </a:pPr>
            <a:r>
              <a:rPr i="0" lang="en-US" sz="1800" u="none" cap="none" strike="noStrike">
                <a:solidFill>
                  <a:srgbClr val="3D4095"/>
                </a:solidFill>
                <a:latin typeface="Encode Sans"/>
                <a:ea typeface="Encode Sans"/>
                <a:cs typeface="Encode Sans"/>
                <a:sym typeface="Encode Sans"/>
              </a:rPr>
              <a:t>Mujeres: </a:t>
            </a:r>
            <a:r>
              <a:rPr b="1" i="0" lang="en-US" sz="1800" u="none" cap="none" strike="noStrike">
                <a:solidFill>
                  <a:srgbClr val="3D4095"/>
                </a:solidFill>
                <a:latin typeface="Encode Sans"/>
                <a:ea typeface="Encode Sans"/>
                <a:cs typeface="Encode Sans"/>
                <a:sym typeface="Encode Sans"/>
              </a:rPr>
              <a:t>45%</a:t>
            </a:r>
            <a:endParaRPr b="1" i="0" sz="1800" u="none" cap="none" strike="noStrike">
              <a:solidFill>
                <a:srgbClr val="3D4095"/>
              </a:solidFill>
              <a:latin typeface="Encode Sans"/>
              <a:ea typeface="Encode Sans"/>
              <a:cs typeface="Encode Sans"/>
              <a:sym typeface="Encode Sans"/>
            </a:endParaRPr>
          </a:p>
          <a:p>
            <a:pPr indent="0" lvl="0" marL="0" marR="0" rtl="0" algn="just">
              <a:lnSpc>
                <a:spcPct val="115000"/>
              </a:lnSpc>
              <a:spcBef>
                <a:spcPts val="0"/>
              </a:spcBef>
              <a:spcAft>
                <a:spcPts val="0"/>
              </a:spcAft>
              <a:buClr>
                <a:srgbClr val="000000"/>
              </a:buClr>
              <a:buSzPts val="1600"/>
              <a:buFont typeface="Arial"/>
              <a:buNone/>
            </a:pPr>
            <a:r>
              <a:rPr i="0" lang="en-US" sz="1800" u="none" cap="none" strike="noStrike">
                <a:solidFill>
                  <a:srgbClr val="3D4095"/>
                </a:solidFill>
                <a:latin typeface="Encode Sans"/>
                <a:ea typeface="Encode Sans"/>
                <a:cs typeface="Encode Sans"/>
                <a:sym typeface="Encode Sans"/>
              </a:rPr>
              <a:t>Diversidades: </a:t>
            </a:r>
            <a:r>
              <a:rPr b="1" i="0" lang="en-US" sz="1800" u="none" cap="none" strike="noStrike">
                <a:solidFill>
                  <a:srgbClr val="3D4095"/>
                </a:solidFill>
                <a:latin typeface="Encode Sans"/>
                <a:ea typeface="Encode Sans"/>
                <a:cs typeface="Encode Sans"/>
                <a:sym typeface="Encode Sans"/>
              </a:rPr>
              <a:t>7%</a:t>
            </a:r>
            <a:endParaRPr b="1" i="0" sz="1800" u="none" cap="none" strike="noStrike">
              <a:solidFill>
                <a:srgbClr val="3D4095"/>
              </a:solidFill>
              <a:latin typeface="Encode Sans"/>
              <a:ea typeface="Encode Sans"/>
              <a:cs typeface="Encode Sans"/>
              <a:sym typeface="Encode Sans"/>
            </a:endParaRPr>
          </a:p>
          <a:p>
            <a:pPr indent="0" lvl="0" marL="0" marR="0" rtl="0" algn="just">
              <a:lnSpc>
                <a:spcPct val="100000"/>
              </a:lnSpc>
              <a:spcBef>
                <a:spcPts val="0"/>
              </a:spcBef>
              <a:spcAft>
                <a:spcPts val="0"/>
              </a:spcAft>
              <a:buClr>
                <a:srgbClr val="000000"/>
              </a:buClr>
              <a:buSzPts val="1600"/>
              <a:buFont typeface="Arial"/>
              <a:buNone/>
            </a:pPr>
            <a:r>
              <a:t/>
            </a:r>
            <a:endParaRPr b="1" sz="1600">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3D4095"/>
                </a:solidFill>
                <a:latin typeface="Encode Sans"/>
                <a:ea typeface="Encode Sans"/>
                <a:cs typeface="Encode Sans"/>
                <a:sym typeface="Encode Sans"/>
              </a:rPr>
              <a:t>Promedio de edad: </a:t>
            </a:r>
            <a:endParaRPr i="0" sz="1600" u="none" cap="none" strike="noStrike">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3D4095"/>
                </a:solidFill>
                <a:latin typeface="Encode Sans"/>
                <a:ea typeface="Encode Sans"/>
                <a:cs typeface="Encode Sans"/>
                <a:sym typeface="Encode Sans"/>
              </a:rPr>
              <a:t>16 años (entre 12 y </a:t>
            </a:r>
            <a:endParaRPr i="0" sz="1600" u="none" cap="none" strike="noStrike">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3D4095"/>
                </a:solidFill>
                <a:latin typeface="Encode Sans"/>
                <a:ea typeface="Encode Sans"/>
                <a:cs typeface="Encode Sans"/>
                <a:sym typeface="Encode Sans"/>
              </a:rPr>
              <a:t>20 años).</a:t>
            </a:r>
            <a:endParaRPr i="0" sz="1600" u="none" cap="none" strike="noStrike">
              <a:solidFill>
                <a:srgbClr val="3D4095"/>
              </a:solidFill>
              <a:latin typeface="Encode Sans"/>
              <a:ea typeface="Encode Sans"/>
              <a:cs typeface="Encode Sans"/>
              <a:sym typeface="Encode Sans"/>
            </a:endParaRPr>
          </a:p>
        </p:txBody>
      </p:sp>
      <p:sp>
        <p:nvSpPr>
          <p:cNvPr id="130" name="Google Shape;130;p31"/>
          <p:cNvSpPr txBox="1"/>
          <p:nvPr/>
        </p:nvSpPr>
        <p:spPr>
          <a:xfrm>
            <a:off x="5825200" y="4291775"/>
            <a:ext cx="1820100" cy="127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3D4095"/>
                </a:solidFill>
                <a:latin typeface="Encode Sans"/>
                <a:ea typeface="Encode Sans"/>
                <a:cs typeface="Encode Sans"/>
                <a:sym typeface="Encode Sans"/>
              </a:rPr>
              <a:t>Se alcanzaron</a:t>
            </a:r>
            <a:r>
              <a:rPr b="1" i="0" lang="en-US" sz="1600" u="none" cap="none" strike="noStrike">
                <a:solidFill>
                  <a:srgbClr val="3D4095"/>
                </a:solidFill>
                <a:latin typeface="Encode Sans"/>
                <a:ea typeface="Encode Sans"/>
                <a:cs typeface="Encode Sans"/>
                <a:sym typeface="Encode Sans"/>
              </a:rPr>
              <a:t> </a:t>
            </a:r>
            <a:endParaRPr b="1" i="0" sz="1600" u="none" cap="none" strike="noStrike">
              <a:solidFill>
                <a:srgbClr val="3D4095"/>
              </a:solidFill>
              <a:latin typeface="Encode Sans"/>
              <a:ea typeface="Encode Sans"/>
              <a:cs typeface="Encode Sans"/>
              <a:sym typeface="Encode Sans"/>
            </a:endParaRPr>
          </a:p>
          <a:p>
            <a:pPr indent="0" lvl="0" marL="0" marR="0" rtl="0" algn="l">
              <a:lnSpc>
                <a:spcPct val="100000"/>
              </a:lnSpc>
              <a:spcBef>
                <a:spcPts val="0"/>
              </a:spcBef>
              <a:spcAft>
                <a:spcPts val="0"/>
              </a:spcAft>
              <a:buNone/>
            </a:pPr>
            <a:r>
              <a:rPr i="0" lang="en-US" sz="5900" u="none" cap="none" strike="noStrike">
                <a:solidFill>
                  <a:srgbClr val="3D4095"/>
                </a:solidFill>
                <a:latin typeface="Montserrat Black"/>
                <a:ea typeface="Montserrat Black"/>
                <a:cs typeface="Montserrat Black"/>
                <a:sym typeface="Montserrat Black"/>
              </a:rPr>
              <a:t>952</a:t>
            </a:r>
            <a:endParaRPr b="0" i="0" sz="1400" u="none" cap="none" strike="noStrike">
              <a:solidFill>
                <a:srgbClr val="000000"/>
              </a:solidFill>
              <a:latin typeface="Arial"/>
              <a:ea typeface="Arial"/>
              <a:cs typeface="Arial"/>
              <a:sym typeface="Arial"/>
            </a:endParaRPr>
          </a:p>
        </p:txBody>
      </p:sp>
      <p:sp>
        <p:nvSpPr>
          <p:cNvPr id="131" name="Google Shape;131;p31"/>
          <p:cNvSpPr/>
          <p:nvPr/>
        </p:nvSpPr>
        <p:spPr>
          <a:xfrm rot="5400000">
            <a:off x="6862350" y="5074925"/>
            <a:ext cx="1883700" cy="12600"/>
          </a:xfrm>
          <a:prstGeom prst="roundRect">
            <a:avLst>
              <a:gd fmla="val 16667" name="adj"/>
            </a:avLst>
          </a:prstGeom>
          <a:solidFill>
            <a:srgbClr val="A9CF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31"/>
          <p:cNvSpPr txBox="1"/>
          <p:nvPr/>
        </p:nvSpPr>
        <p:spPr>
          <a:xfrm>
            <a:off x="4810500" y="538912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3D4095"/>
                </a:solidFill>
                <a:latin typeface="Encode Sans"/>
                <a:ea typeface="Encode Sans"/>
                <a:cs typeface="Encode Sans"/>
                <a:sym typeface="Encode Sans"/>
              </a:rPr>
              <a:t>jóvenes y adolescentes </a:t>
            </a:r>
            <a:endParaRPr b="1" sz="1800">
              <a:solidFill>
                <a:srgbClr val="3D4095"/>
              </a:solidFill>
              <a:latin typeface="Encode Sans"/>
              <a:ea typeface="Encode Sans"/>
              <a:cs typeface="Encode Sans"/>
              <a:sym typeface="Encode Sans"/>
            </a:endParaRPr>
          </a:p>
          <a:p>
            <a:pPr indent="0" lvl="0" marL="0" rtl="0" algn="l">
              <a:spcBef>
                <a:spcPts val="0"/>
              </a:spcBef>
              <a:spcAft>
                <a:spcPts val="0"/>
              </a:spcAft>
              <a:buNone/>
            </a:pPr>
            <a:r>
              <a:rPr b="1" lang="en-US" sz="1800">
                <a:solidFill>
                  <a:srgbClr val="3D4095"/>
                </a:solidFill>
                <a:latin typeface="Encode Sans"/>
                <a:ea typeface="Encode Sans"/>
                <a:cs typeface="Encode Sans"/>
                <a:sym typeface="Encode Sans"/>
              </a:rPr>
              <a:t>encuestadas/os.</a:t>
            </a:r>
            <a:endParaRPr/>
          </a:p>
        </p:txBody>
      </p:sp>
      <p:pic>
        <p:nvPicPr>
          <p:cNvPr id="133" name="Google Shape;133;p31"/>
          <p:cNvPicPr preferRelativeResize="0"/>
          <p:nvPr/>
        </p:nvPicPr>
        <p:blipFill>
          <a:blip r:embed="rId4">
            <a:alphaModFix/>
          </a:blip>
          <a:stretch>
            <a:fillRect/>
          </a:stretch>
        </p:blipFill>
        <p:spPr>
          <a:xfrm>
            <a:off x="4720213" y="4363931"/>
            <a:ext cx="1048750" cy="973069"/>
          </a:xfrm>
          <a:prstGeom prst="rect">
            <a:avLst/>
          </a:prstGeom>
          <a:noFill/>
          <a:ln>
            <a:noFill/>
          </a:ln>
        </p:spPr>
      </p:pic>
      <p:pic>
        <p:nvPicPr>
          <p:cNvPr id="134" name="Google Shape;134;p31"/>
          <p:cNvPicPr preferRelativeResize="0"/>
          <p:nvPr/>
        </p:nvPicPr>
        <p:blipFill rotWithShape="1">
          <a:blip r:embed="rId5">
            <a:alphaModFix/>
          </a:blip>
          <a:srcRect b="0" l="0" r="0" t="0"/>
          <a:stretch/>
        </p:blipFill>
        <p:spPr>
          <a:xfrm>
            <a:off x="707345" y="5730802"/>
            <a:ext cx="1568071" cy="5146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38" name="Shape 138"/>
        <p:cNvGrpSpPr/>
        <p:nvPr/>
      </p:nvGrpSpPr>
      <p:grpSpPr>
        <a:xfrm>
          <a:off x="0" y="0"/>
          <a:ext cx="0" cy="0"/>
          <a:chOff x="0" y="0"/>
          <a:chExt cx="0" cy="0"/>
        </a:xfrm>
      </p:grpSpPr>
      <p:sp>
        <p:nvSpPr>
          <p:cNvPr id="139" name="Google Shape;139;p4"/>
          <p:cNvSpPr/>
          <p:nvPr/>
        </p:nvSpPr>
        <p:spPr>
          <a:xfrm>
            <a:off x="3986675" y="32051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3986675" y="23841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3986675" y="15630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3" name="Google Shape;143;p4"/>
          <p:cNvPicPr preferRelativeResize="0"/>
          <p:nvPr/>
        </p:nvPicPr>
        <p:blipFill rotWithShape="1">
          <a:blip r:embed="rId4">
            <a:alphaModFix/>
          </a:blip>
          <a:srcRect b="0" l="0" r="0" t="0"/>
          <a:stretch/>
        </p:blipFill>
        <p:spPr>
          <a:xfrm>
            <a:off x="707345" y="5730802"/>
            <a:ext cx="1568071" cy="514618"/>
          </a:xfrm>
          <a:prstGeom prst="rect">
            <a:avLst/>
          </a:prstGeom>
          <a:noFill/>
          <a:ln>
            <a:noFill/>
          </a:ln>
        </p:spPr>
      </p:pic>
      <p:sp>
        <p:nvSpPr>
          <p:cNvPr id="144" name="Google Shape;144;p4"/>
          <p:cNvSpPr txBox="1"/>
          <p:nvPr/>
        </p:nvSpPr>
        <p:spPr>
          <a:xfrm>
            <a:off x="441000" y="7268050"/>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Encode Sans"/>
                <a:ea typeface="Encode Sans"/>
                <a:cs typeface="Encode Sans"/>
                <a:sym typeface="Encode Sans"/>
              </a:rPr>
              <a:t>¿Qué </a:t>
            </a:r>
            <a:r>
              <a:rPr b="1" lang="en-US" sz="3600">
                <a:solidFill>
                  <a:schemeClr val="lt1"/>
                </a:solidFill>
                <a:latin typeface="Encode Sans"/>
                <a:ea typeface="Encode Sans"/>
                <a:cs typeface="Encode Sans"/>
                <a:sym typeface="Encode Sans"/>
                <a:extLst>
                  <a:ext uri="http://customooxmlschemas.google.com/">
                    <go:slidesCustomData xmlns:go="http://customooxmlschemas.google.com/" textRoundtripDataId="1"/>
                  </a:ext>
                </a:extLst>
              </a:rPr>
              <a:t>medios</a:t>
            </a:r>
            <a:endParaRPr sz="3600">
              <a:solidFill>
                <a:schemeClr val="dk1"/>
              </a:solidFill>
              <a:extLst>
                <a:ext uri="http://customooxmlschemas.google.com/">
                  <go:slidesCustomData xmlns:go="http://customooxmlschemas.google.com/" textRoundtripDataId="2"/>
                </a:ext>
              </a:extLst>
            </a:endParaRPr>
          </a:p>
          <a:p>
            <a:pPr indent="0" lvl="0" marL="0" rtl="0" algn="l">
              <a:spcBef>
                <a:spcPts val="0"/>
              </a:spcBef>
              <a:spcAft>
                <a:spcPts val="0"/>
              </a:spcAft>
              <a:buNone/>
            </a:pPr>
            <a:r>
              <a:rPr b="1" lang="en-US" sz="3600">
                <a:solidFill>
                  <a:schemeClr val="lt1"/>
                </a:solidFill>
                <a:latin typeface="Encode Sans"/>
                <a:ea typeface="Encode Sans"/>
                <a:cs typeface="Encode Sans"/>
                <a:sym typeface="Encode Sans"/>
              </a:rPr>
              <a:t>consumen?</a:t>
            </a:r>
            <a:endParaRPr/>
          </a:p>
        </p:txBody>
      </p:sp>
      <p:sp>
        <p:nvSpPr>
          <p:cNvPr id="145" name="Google Shape;145;p4"/>
          <p:cNvSpPr/>
          <p:nvPr/>
        </p:nvSpPr>
        <p:spPr>
          <a:xfrm>
            <a:off x="239375" y="463760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6" name="Google Shape;146;p4"/>
          <p:cNvPicPr preferRelativeResize="0"/>
          <p:nvPr/>
        </p:nvPicPr>
        <p:blipFill rotWithShape="1">
          <a:blip r:embed="rId5">
            <a:alphaModFix/>
          </a:blip>
          <a:srcRect b="0" l="0" r="0" t="0"/>
          <a:stretch/>
        </p:blipFill>
        <p:spPr>
          <a:xfrm>
            <a:off x="487350" y="422875"/>
            <a:ext cx="1193501" cy="694325"/>
          </a:xfrm>
          <a:prstGeom prst="rect">
            <a:avLst/>
          </a:prstGeom>
          <a:noFill/>
          <a:ln>
            <a:noFill/>
          </a:ln>
        </p:spPr>
      </p:pic>
      <p:sp>
        <p:nvSpPr>
          <p:cNvPr id="147" name="Google Shape;147;p4"/>
          <p:cNvSpPr txBox="1"/>
          <p:nvPr/>
        </p:nvSpPr>
        <p:spPr>
          <a:xfrm>
            <a:off x="596802" y="24159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i="0" lang="en-US" sz="3300" u="none" cap="none" strike="noStrike">
                <a:solidFill>
                  <a:schemeClr val="lt1"/>
                </a:solidFill>
                <a:latin typeface="Encode Sans"/>
                <a:ea typeface="Encode Sans"/>
                <a:cs typeface="Encode Sans"/>
                <a:sym typeface="Encode Sans"/>
              </a:rPr>
              <a:t>¿</a:t>
            </a:r>
            <a:r>
              <a:rPr b="1" lang="en-US" sz="3300">
                <a:solidFill>
                  <a:schemeClr val="lt1"/>
                </a:solidFill>
                <a:latin typeface="Encode Sans"/>
                <a:ea typeface="Encode Sans"/>
                <a:cs typeface="Encode Sans"/>
                <a:sym typeface="Encode Sans"/>
              </a:rPr>
              <a:t>Qué </a:t>
            </a:r>
            <a:endParaRPr b="1" sz="33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medios</a:t>
            </a:r>
            <a:endParaRPr b="1" sz="33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consumen</a:t>
            </a:r>
            <a:r>
              <a:rPr b="1" i="0" lang="en-US" sz="3300" u="none" cap="none" strike="noStrike">
                <a:solidFill>
                  <a:schemeClr val="lt1"/>
                </a:solidFill>
                <a:latin typeface="Encode Sans"/>
                <a:ea typeface="Encode Sans"/>
                <a:cs typeface="Encode Sans"/>
                <a:sym typeface="Encode Sans"/>
              </a:rPr>
              <a:t>?</a:t>
            </a:r>
            <a:endParaRPr b="1" i="0" sz="3300" u="none" cap="none" strike="noStrike">
              <a:solidFill>
                <a:srgbClr val="000000"/>
              </a:solidFill>
              <a:latin typeface="Encode Sans"/>
              <a:ea typeface="Encode Sans"/>
              <a:cs typeface="Encode Sans"/>
              <a:sym typeface="Encode Sans"/>
            </a:endParaRPr>
          </a:p>
        </p:txBody>
      </p:sp>
      <p:sp>
        <p:nvSpPr>
          <p:cNvPr id="148" name="Google Shape;148;p4"/>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4"/>
          <p:cNvSpPr/>
          <p:nvPr/>
        </p:nvSpPr>
        <p:spPr>
          <a:xfrm>
            <a:off x="2916324" y="111719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4"/>
          <p:cNvSpPr/>
          <p:nvPr/>
        </p:nvSpPr>
        <p:spPr>
          <a:xfrm>
            <a:off x="2255775" y="1923962"/>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4"/>
          <p:cNvSpPr txBox="1"/>
          <p:nvPr/>
        </p:nvSpPr>
        <p:spPr>
          <a:xfrm>
            <a:off x="3928375" y="1532050"/>
            <a:ext cx="7632000" cy="23088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El </a:t>
            </a:r>
            <a:r>
              <a:rPr b="1" lang="en-US" sz="1800">
                <a:solidFill>
                  <a:schemeClr val="lt1"/>
                </a:solidFill>
                <a:latin typeface="Encode Sans"/>
                <a:ea typeface="Encode Sans"/>
                <a:cs typeface="Encode Sans"/>
                <a:sym typeface="Encode Sans"/>
              </a:rPr>
              <a:t>95%</a:t>
            </a:r>
            <a:r>
              <a:rPr lang="en-US" sz="1800">
                <a:solidFill>
                  <a:schemeClr val="lt1"/>
                </a:solidFill>
                <a:latin typeface="Encode Sans"/>
                <a:ea typeface="Encode Sans"/>
                <a:cs typeface="Encode Sans"/>
                <a:sym typeface="Encode Sans"/>
              </a:rPr>
              <a:t> afirma tener televisión en su casa. De ellos, el </a:t>
            </a:r>
            <a:r>
              <a:rPr b="1" lang="en-US" sz="1800">
                <a:solidFill>
                  <a:schemeClr val="lt1"/>
                </a:solidFill>
                <a:latin typeface="Encode Sans"/>
                <a:ea typeface="Encode Sans"/>
                <a:cs typeface="Encode Sans"/>
                <a:sym typeface="Encode Sans"/>
              </a:rPr>
              <a:t>82%</a:t>
            </a:r>
            <a:r>
              <a:rPr lang="en-US" sz="1800">
                <a:solidFill>
                  <a:schemeClr val="lt1"/>
                </a:solidFill>
                <a:latin typeface="Encode Sans"/>
                <a:ea typeface="Encode Sans"/>
                <a:cs typeface="Encode Sans"/>
                <a:sym typeface="Encode Sans"/>
              </a:rPr>
              <a:t> mira TV por cable.</a:t>
            </a:r>
            <a:endParaRPr sz="1800">
              <a:solidFill>
                <a:schemeClr val="lt1"/>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sz="1800">
              <a:solidFill>
                <a:schemeClr val="lt1"/>
              </a:solidFill>
              <a:latin typeface="Encode Sans"/>
              <a:ea typeface="Encode Sans"/>
              <a:cs typeface="Encode Sans"/>
              <a:sym typeface="Encode Sans"/>
            </a:endParaRPr>
          </a:p>
          <a:p>
            <a:pPr indent="-342900" lvl="0" marL="457200" marR="0" rtl="0" algn="just">
              <a:lnSpc>
                <a:spcPct val="100000"/>
              </a:lnSpc>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Uso: </a:t>
            </a:r>
            <a:r>
              <a:rPr b="1" lang="en-US" sz="1800">
                <a:solidFill>
                  <a:schemeClr val="lt1"/>
                </a:solidFill>
                <a:latin typeface="Encode Sans"/>
                <a:ea typeface="Encode Sans"/>
                <a:cs typeface="Encode Sans"/>
                <a:sym typeface="Encode Sans"/>
              </a:rPr>
              <a:t>42%</a:t>
            </a:r>
            <a:r>
              <a:rPr lang="en-US" sz="1800">
                <a:solidFill>
                  <a:schemeClr val="lt1"/>
                </a:solidFill>
                <a:latin typeface="Encode Sans"/>
                <a:ea typeface="Encode Sans"/>
                <a:cs typeface="Encode Sans"/>
                <a:sym typeface="Encode Sans"/>
              </a:rPr>
              <a:t> dice usarla solo algunos días, pero casi el 30% la usa 3 o más horas por día (+ Catamarca – Chaco / + en &lt;16) .</a:t>
            </a:r>
            <a:endParaRPr sz="1800">
              <a:solidFill>
                <a:schemeClr val="lt1"/>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sz="1800">
              <a:solidFill>
                <a:schemeClr val="lt1"/>
              </a:solidFill>
              <a:latin typeface="Encode Sans"/>
              <a:ea typeface="Encode Sans"/>
              <a:cs typeface="Encode Sans"/>
              <a:sym typeface="Encode Sans"/>
            </a:endParaRPr>
          </a:p>
          <a:p>
            <a:pPr indent="-342900" lvl="0" marL="457200" marR="0" rtl="0" algn="just">
              <a:lnSpc>
                <a:spcPct val="100000"/>
              </a:lnSpc>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Consumo principal: </a:t>
            </a:r>
            <a:r>
              <a:rPr b="1" lang="en-US" sz="1800">
                <a:solidFill>
                  <a:schemeClr val="lt1"/>
                </a:solidFill>
                <a:latin typeface="Encode Sans"/>
                <a:ea typeface="Encode Sans"/>
                <a:cs typeface="Encode Sans"/>
                <a:sym typeface="Encode Sans"/>
              </a:rPr>
              <a:t>6 de cada 10 </a:t>
            </a:r>
            <a:r>
              <a:rPr lang="en-US" sz="1800">
                <a:solidFill>
                  <a:schemeClr val="lt1"/>
                </a:solidFill>
                <a:latin typeface="Encode Sans"/>
                <a:ea typeface="Encode Sans"/>
                <a:cs typeface="Encode Sans"/>
                <a:sym typeface="Encode Sans"/>
              </a:rPr>
              <a:t>la usan para ver series y/o películas </a:t>
            </a:r>
            <a:endParaRPr sz="1800">
              <a:solidFill>
                <a:schemeClr val="lt1"/>
              </a:solidFill>
              <a:latin typeface="Encode Sans"/>
              <a:ea typeface="Encode Sans"/>
              <a:cs typeface="Encode Sans"/>
              <a:sym typeface="Encode Sans"/>
            </a:endParaRPr>
          </a:p>
          <a:p>
            <a:pPr indent="457200" lvl="0" marL="0" marR="0" rtl="0" algn="just">
              <a:lnSpc>
                <a:spcPct val="100000"/>
              </a:lnSpc>
              <a:spcBef>
                <a:spcPts val="0"/>
              </a:spcBef>
              <a:spcAft>
                <a:spcPts val="0"/>
              </a:spcAft>
              <a:buNone/>
            </a:pPr>
            <a:r>
              <a:rPr lang="en-US" sz="1800">
                <a:solidFill>
                  <a:schemeClr val="lt1"/>
                </a:solidFill>
                <a:latin typeface="Encode Sans"/>
                <a:ea typeface="Encode Sans"/>
                <a:cs typeface="Encode Sans"/>
                <a:sym typeface="Encode Sans"/>
              </a:rPr>
              <a:t>(+ M y D) dos de cada diez (24%) para mirar deportes (+ V).</a:t>
            </a:r>
            <a:endParaRPr sz="1800">
              <a:solidFill>
                <a:schemeClr val="lt1"/>
              </a:solidFill>
              <a:latin typeface="Encode Sans"/>
              <a:ea typeface="Encode Sans"/>
              <a:cs typeface="Encode Sans"/>
              <a:sym typeface="Encode Sans"/>
            </a:endParaRPr>
          </a:p>
        </p:txBody>
      </p:sp>
      <p:sp>
        <p:nvSpPr>
          <p:cNvPr id="152" name="Google Shape;152;p4"/>
          <p:cNvSpPr txBox="1"/>
          <p:nvPr/>
        </p:nvSpPr>
        <p:spPr>
          <a:xfrm>
            <a:off x="5125279" y="493888"/>
            <a:ext cx="47706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US" sz="2500">
                <a:solidFill>
                  <a:schemeClr val="lt1"/>
                </a:solidFill>
                <a:latin typeface="Encode Sans"/>
                <a:ea typeface="Encode Sans"/>
                <a:cs typeface="Encode Sans"/>
                <a:sym typeface="Encode Sans"/>
              </a:rPr>
              <a:t>TELEVISIÓN</a:t>
            </a:r>
            <a:endParaRPr b="1" sz="2500">
              <a:solidFill>
                <a:schemeClr val="lt1"/>
              </a:solidFill>
              <a:latin typeface="Encode Sans"/>
              <a:ea typeface="Encode Sans"/>
              <a:cs typeface="Encode Sans"/>
              <a:sym typeface="Encode Sans"/>
            </a:endParaRPr>
          </a:p>
        </p:txBody>
      </p:sp>
      <p:sp>
        <p:nvSpPr>
          <p:cNvPr id="153" name="Google Shape;153;p4"/>
          <p:cNvSpPr/>
          <p:nvPr/>
        </p:nvSpPr>
        <p:spPr>
          <a:xfrm>
            <a:off x="3928375" y="196300"/>
            <a:ext cx="1149900" cy="1149900"/>
          </a:xfrm>
          <a:prstGeom prst="ellipse">
            <a:avLst/>
          </a:prstGeom>
          <a:solidFill>
            <a:srgbClr val="A9CF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txBox="1"/>
          <p:nvPr/>
        </p:nvSpPr>
        <p:spPr>
          <a:xfrm>
            <a:off x="5125279" y="4306913"/>
            <a:ext cx="47706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US" sz="2500">
                <a:solidFill>
                  <a:schemeClr val="lt1"/>
                </a:solidFill>
                <a:latin typeface="Encode Sans"/>
                <a:ea typeface="Encode Sans"/>
                <a:cs typeface="Encode Sans"/>
                <a:sym typeface="Encode Sans"/>
              </a:rPr>
              <a:t>RADIO</a:t>
            </a:r>
            <a:endParaRPr b="1" sz="2500">
              <a:solidFill>
                <a:schemeClr val="lt1"/>
              </a:solidFill>
              <a:latin typeface="Encode Sans"/>
              <a:ea typeface="Encode Sans"/>
              <a:cs typeface="Encode Sans"/>
              <a:sym typeface="Encode Sans"/>
            </a:endParaRPr>
          </a:p>
        </p:txBody>
      </p:sp>
      <p:sp>
        <p:nvSpPr>
          <p:cNvPr id="155" name="Google Shape;155;p4"/>
          <p:cNvSpPr/>
          <p:nvPr/>
        </p:nvSpPr>
        <p:spPr>
          <a:xfrm>
            <a:off x="3928375" y="4009325"/>
            <a:ext cx="1149900" cy="1149900"/>
          </a:xfrm>
          <a:prstGeom prst="ellipse">
            <a:avLst/>
          </a:prstGeom>
          <a:solidFill>
            <a:srgbClr val="A9CF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3986675" y="5974875"/>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3986675" y="5429725"/>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3928375" y="5369200"/>
            <a:ext cx="4840800" cy="1200600"/>
          </a:xfrm>
          <a:prstGeom prst="rect">
            <a:avLst/>
          </a:prstGeom>
          <a:noFill/>
          <a:ln>
            <a:noFill/>
          </a:ln>
        </p:spPr>
        <p:txBody>
          <a:bodyPr anchorCtr="0" anchor="t" bIns="45700" lIns="91425" spcFirstLastPara="1" rIns="91425" wrap="square" tIns="45700">
            <a:spAutoFit/>
          </a:bodyPr>
          <a:lstStyle/>
          <a:p>
            <a:pPr indent="-342900" lvl="0" marL="457200" rtl="0" algn="l">
              <a:spcBef>
                <a:spcPts val="0"/>
              </a:spcBef>
              <a:spcAft>
                <a:spcPts val="0"/>
              </a:spcAft>
              <a:buClr>
                <a:schemeClr val="lt1"/>
              </a:buClr>
              <a:buSzPts val="1800"/>
              <a:buFont typeface="Encode Sans"/>
              <a:buChar char="➔"/>
            </a:pPr>
            <a:r>
              <a:rPr b="1" lang="en-US" sz="1800">
                <a:solidFill>
                  <a:schemeClr val="lt1"/>
                </a:solidFill>
                <a:latin typeface="Encode Sans"/>
                <a:ea typeface="Encode Sans"/>
                <a:cs typeface="Encode Sans"/>
                <a:sym typeface="Encode Sans"/>
              </a:rPr>
              <a:t>24%</a:t>
            </a:r>
            <a:r>
              <a:rPr lang="en-US" sz="1800">
                <a:solidFill>
                  <a:schemeClr val="lt1"/>
                </a:solidFill>
                <a:latin typeface="Encode Sans"/>
                <a:ea typeface="Encode Sans"/>
                <a:cs typeface="Encode Sans"/>
                <a:sym typeface="Encode Sans"/>
              </a:rPr>
              <a:t> escuchan regularmente en su hogar.</a:t>
            </a:r>
            <a:endParaRPr sz="1800">
              <a:solidFill>
                <a:schemeClr val="lt1"/>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sz="1800">
              <a:solidFill>
                <a:schemeClr val="lt1"/>
              </a:solidFill>
              <a:latin typeface="Encode Sans"/>
              <a:ea typeface="Encode Sans"/>
              <a:cs typeface="Encode Sans"/>
              <a:sym typeface="Encode Sans"/>
            </a:endParaRPr>
          </a:p>
          <a:p>
            <a:pPr indent="-342900" lvl="0" marL="457200" rtl="0" algn="just">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extLst>
                  <a:ext uri="http://customooxmlschemas.google.com/">
                    <go:slidesCustomData xmlns:go="http://customooxmlschemas.google.com/" textRoundtripDataId="3"/>
                  </a:ext>
                </a:extLst>
              </a:rPr>
              <a:t>Sin diferencia en el uso según edad e identidad de género.</a:t>
            </a:r>
            <a:endParaRPr sz="1800">
              <a:solidFill>
                <a:schemeClr val="lt1"/>
              </a:solidFill>
              <a:latin typeface="Encode Sans"/>
              <a:ea typeface="Encode Sans"/>
              <a:cs typeface="Encode Sans"/>
              <a:sym typeface="Encode Sans"/>
            </a:endParaRPr>
          </a:p>
        </p:txBody>
      </p:sp>
      <p:pic>
        <p:nvPicPr>
          <p:cNvPr id="159" name="Google Shape;159;p4"/>
          <p:cNvPicPr preferRelativeResize="0"/>
          <p:nvPr/>
        </p:nvPicPr>
        <p:blipFill>
          <a:blip r:embed="rId6">
            <a:alphaModFix/>
          </a:blip>
          <a:stretch>
            <a:fillRect/>
          </a:stretch>
        </p:blipFill>
        <p:spPr>
          <a:xfrm>
            <a:off x="4059411" y="4198252"/>
            <a:ext cx="887825" cy="694349"/>
          </a:xfrm>
          <a:prstGeom prst="rect">
            <a:avLst/>
          </a:prstGeom>
          <a:noFill/>
          <a:ln>
            <a:noFill/>
          </a:ln>
        </p:spPr>
      </p:pic>
      <p:pic>
        <p:nvPicPr>
          <p:cNvPr id="160" name="Google Shape;160;p4"/>
          <p:cNvPicPr preferRelativeResize="0"/>
          <p:nvPr/>
        </p:nvPicPr>
        <p:blipFill>
          <a:blip r:embed="rId7">
            <a:alphaModFix/>
          </a:blip>
          <a:stretch>
            <a:fillRect/>
          </a:stretch>
        </p:blipFill>
        <p:spPr>
          <a:xfrm>
            <a:off x="4059413" y="347880"/>
            <a:ext cx="887825" cy="694325"/>
          </a:xfrm>
          <a:prstGeom prst="rect">
            <a:avLst/>
          </a:prstGeom>
          <a:noFill/>
          <a:ln>
            <a:noFill/>
          </a:ln>
        </p:spPr>
      </p:pic>
      <p:graphicFrame>
        <p:nvGraphicFramePr>
          <p:cNvPr id="161" name="Google Shape;161;p4"/>
          <p:cNvGraphicFramePr/>
          <p:nvPr/>
        </p:nvGraphicFramePr>
        <p:xfrm>
          <a:off x="9024025" y="4139425"/>
          <a:ext cx="3000000" cy="3000000"/>
        </p:xfrm>
        <a:graphic>
          <a:graphicData uri="http://schemas.openxmlformats.org/drawingml/2006/table">
            <a:tbl>
              <a:tblPr>
                <a:noFill/>
                <a:tableStyleId>{EF2ED058-E20F-4C37-96FE-E07ACCD1C6FD}</a:tableStyleId>
              </a:tblPr>
              <a:tblGrid>
                <a:gridCol w="1775600"/>
                <a:gridCol w="1070300"/>
              </a:tblGrid>
              <a:tr h="381500">
                <a:tc gridSpan="2">
                  <a:txBody>
                    <a:bodyPr/>
                    <a:lstStyle/>
                    <a:p>
                      <a:pPr indent="0" lvl="0" marL="0" rtl="0" algn="l">
                        <a:spcBef>
                          <a:spcPts val="0"/>
                        </a:spcBef>
                        <a:spcAft>
                          <a:spcPts val="0"/>
                        </a:spcAft>
                        <a:buNone/>
                      </a:pPr>
                      <a:r>
                        <a:rPr b="1" lang="en-US" sz="1100">
                          <a:solidFill>
                            <a:schemeClr val="lt1"/>
                          </a:solidFill>
                          <a:latin typeface="Encode Sans"/>
                          <a:ea typeface="Encode Sans"/>
                          <a:cs typeface="Encode Sans"/>
                          <a:sym typeface="Encode Sans"/>
                        </a:rPr>
                        <a:t>¿Escuchas o escuchan radio en tu casa?</a:t>
                      </a:r>
                      <a:endParaRPr b="1">
                        <a:solidFill>
                          <a:schemeClr val="lt1"/>
                        </a:solidFill>
                        <a:latin typeface="Encode Sans"/>
                        <a:ea typeface="Encode Sans"/>
                        <a:cs typeface="Encode Sans"/>
                        <a:sym typeface="Encode Sans"/>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solidFill>
                      <a:srgbClr val="0194DB"/>
                    </a:solidFill>
                  </a:tcPr>
                </a:tc>
                <a:tc hMerge="1"/>
              </a:tr>
              <a:tr h="370525">
                <a:tc>
                  <a:txBody>
                    <a:bodyPr/>
                    <a:lstStyle/>
                    <a:p>
                      <a:pPr indent="0" lvl="0" marL="0" rtl="0" algn="l">
                        <a:spcBef>
                          <a:spcPts val="0"/>
                        </a:spcBef>
                        <a:spcAft>
                          <a:spcPts val="0"/>
                        </a:spcAft>
                        <a:buClr>
                          <a:schemeClr val="dk1"/>
                        </a:buClr>
                        <a:buSzPts val="1100"/>
                        <a:buFont typeface="Arial"/>
                        <a:buNone/>
                      </a:pPr>
                      <a:r>
                        <a:rPr b="1" lang="en-US" sz="1100">
                          <a:solidFill>
                            <a:schemeClr val="lt1"/>
                          </a:solidFill>
                          <a:latin typeface="Encode Sans"/>
                          <a:ea typeface="Encode Sans"/>
                          <a:cs typeface="Encode Sans"/>
                          <a:sym typeface="Encode Sans"/>
                        </a:rPr>
                        <a:t>Salta</a:t>
                      </a:r>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a:solidFill>
                            <a:schemeClr val="lt1"/>
                          </a:solidFill>
                          <a:latin typeface="Encode Sans ExtraBold"/>
                          <a:ea typeface="Encode Sans ExtraBold"/>
                          <a:cs typeface="Encode Sans ExtraBold"/>
                          <a:sym typeface="Encode Sans ExtraBold"/>
                        </a:rPr>
                        <a:t>14%</a:t>
                      </a:r>
                      <a:endParaRPr>
                        <a:solidFill>
                          <a:schemeClr val="lt1"/>
                        </a:solidFill>
                        <a:latin typeface="Encode Sans ExtraBold"/>
                        <a:ea typeface="Encode Sans ExtraBold"/>
                        <a:cs typeface="Encode Sans ExtraBold"/>
                        <a:sym typeface="Encode Sans ExtraBold"/>
                      </a:endParaRPr>
                    </a:p>
                  </a:txBody>
                  <a:tcPr marT="91425" marB="91425" marR="28575" marL="2857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r>
              <a:tr h="370525">
                <a:tc>
                  <a:txBody>
                    <a:bodyPr/>
                    <a:lstStyle/>
                    <a:p>
                      <a:pPr indent="0" lvl="0" marL="0" rtl="0" algn="l">
                        <a:spcBef>
                          <a:spcPts val="0"/>
                        </a:spcBef>
                        <a:spcAft>
                          <a:spcPts val="0"/>
                        </a:spcAft>
                        <a:buClr>
                          <a:schemeClr val="dk1"/>
                        </a:buClr>
                        <a:buSzPts val="1100"/>
                        <a:buFont typeface="Arial"/>
                        <a:buNone/>
                      </a:pPr>
                      <a:r>
                        <a:rPr b="1" lang="en-US" sz="1100">
                          <a:solidFill>
                            <a:schemeClr val="lt1"/>
                          </a:solidFill>
                          <a:latin typeface="Encode Sans"/>
                          <a:ea typeface="Encode Sans"/>
                          <a:cs typeface="Encode Sans"/>
                          <a:sym typeface="Encode Sans"/>
                        </a:rPr>
                        <a:t>Chaco</a:t>
                      </a:r>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a:solidFill>
                            <a:schemeClr val="lt1"/>
                          </a:solidFill>
                          <a:latin typeface="Encode Sans ExtraBold"/>
                          <a:ea typeface="Encode Sans ExtraBold"/>
                          <a:cs typeface="Encode Sans ExtraBold"/>
                          <a:sym typeface="Encode Sans ExtraBold"/>
                        </a:rPr>
                        <a:t>17%</a:t>
                      </a:r>
                      <a:endParaRPr>
                        <a:solidFill>
                          <a:schemeClr val="lt1"/>
                        </a:solidFill>
                        <a:latin typeface="Encode Sans ExtraBold"/>
                        <a:ea typeface="Encode Sans ExtraBold"/>
                        <a:cs typeface="Encode Sans ExtraBold"/>
                        <a:sym typeface="Encode Sans ExtraBold"/>
                      </a:endParaRPr>
                    </a:p>
                  </a:txBody>
                  <a:tcPr marT="91425" marB="91425" marR="28575" marL="2857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r>
              <a:tr h="370525">
                <a:tc>
                  <a:txBody>
                    <a:bodyPr/>
                    <a:lstStyle/>
                    <a:p>
                      <a:pPr indent="0" lvl="0" marL="0" rtl="0" algn="l">
                        <a:spcBef>
                          <a:spcPts val="0"/>
                        </a:spcBef>
                        <a:spcAft>
                          <a:spcPts val="0"/>
                        </a:spcAft>
                        <a:buClr>
                          <a:schemeClr val="dk1"/>
                        </a:buClr>
                        <a:buSzPts val="1100"/>
                        <a:buFont typeface="Arial"/>
                        <a:buNone/>
                      </a:pPr>
                      <a:r>
                        <a:rPr b="1" lang="en-US" sz="1100">
                          <a:solidFill>
                            <a:schemeClr val="lt1"/>
                          </a:solidFill>
                          <a:latin typeface="Encode Sans"/>
                          <a:ea typeface="Encode Sans"/>
                          <a:cs typeface="Encode Sans"/>
                          <a:sym typeface="Encode Sans"/>
                        </a:rPr>
                        <a:t>Catamarca</a:t>
                      </a:r>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a:solidFill>
                            <a:schemeClr val="lt1"/>
                          </a:solidFill>
                          <a:latin typeface="Encode Sans ExtraBold"/>
                          <a:ea typeface="Encode Sans ExtraBold"/>
                          <a:cs typeface="Encode Sans ExtraBold"/>
                          <a:sym typeface="Encode Sans ExtraBold"/>
                        </a:rPr>
                        <a:t>23%</a:t>
                      </a:r>
                      <a:endParaRPr>
                        <a:solidFill>
                          <a:schemeClr val="lt1"/>
                        </a:solidFill>
                        <a:latin typeface="Encode Sans ExtraBold"/>
                        <a:ea typeface="Encode Sans ExtraBold"/>
                        <a:cs typeface="Encode Sans ExtraBold"/>
                        <a:sym typeface="Encode Sans ExtraBold"/>
                      </a:endParaRPr>
                    </a:p>
                  </a:txBody>
                  <a:tcPr marT="91425" marB="91425" marR="28575" marL="2857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r>
              <a:tr h="370525">
                <a:tc>
                  <a:txBody>
                    <a:bodyPr/>
                    <a:lstStyle/>
                    <a:p>
                      <a:pPr indent="0" lvl="0" marL="0" rtl="0" algn="l">
                        <a:spcBef>
                          <a:spcPts val="0"/>
                        </a:spcBef>
                        <a:spcAft>
                          <a:spcPts val="0"/>
                        </a:spcAft>
                        <a:buClr>
                          <a:schemeClr val="dk1"/>
                        </a:buClr>
                        <a:buSzPts val="1100"/>
                        <a:buFont typeface="Arial"/>
                        <a:buNone/>
                      </a:pPr>
                      <a:r>
                        <a:rPr b="1" lang="en-US" sz="1100">
                          <a:solidFill>
                            <a:schemeClr val="lt1"/>
                          </a:solidFill>
                          <a:latin typeface="Encode Sans"/>
                          <a:ea typeface="Encode Sans"/>
                          <a:cs typeface="Encode Sans"/>
                          <a:sym typeface="Encode Sans"/>
                        </a:rPr>
                        <a:t>Formosa</a:t>
                      </a:r>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a:solidFill>
                            <a:schemeClr val="lt1"/>
                          </a:solidFill>
                          <a:latin typeface="Encode Sans ExtraBold"/>
                          <a:ea typeface="Encode Sans ExtraBold"/>
                          <a:cs typeface="Encode Sans ExtraBold"/>
                          <a:sym typeface="Encode Sans ExtraBold"/>
                        </a:rPr>
                        <a:t>38%</a:t>
                      </a:r>
                      <a:endParaRPr>
                        <a:solidFill>
                          <a:schemeClr val="lt1"/>
                        </a:solidFill>
                        <a:latin typeface="Encode Sans ExtraBold"/>
                        <a:ea typeface="Encode Sans ExtraBold"/>
                        <a:cs typeface="Encode Sans ExtraBold"/>
                        <a:sym typeface="Encode Sans ExtraBold"/>
                      </a:endParaRPr>
                    </a:p>
                  </a:txBody>
                  <a:tcPr marT="91425" marB="91425" marR="28575" marL="2857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r>
              <a:tr h="370525">
                <a:tc>
                  <a:txBody>
                    <a:bodyPr/>
                    <a:lstStyle/>
                    <a:p>
                      <a:pPr indent="0" lvl="0" marL="0" rtl="0" algn="l">
                        <a:spcBef>
                          <a:spcPts val="0"/>
                        </a:spcBef>
                        <a:spcAft>
                          <a:spcPts val="0"/>
                        </a:spcAft>
                        <a:buClr>
                          <a:schemeClr val="dk1"/>
                        </a:buClr>
                        <a:buSzPts val="1100"/>
                        <a:buFont typeface="Arial"/>
                        <a:buNone/>
                      </a:pPr>
                      <a:r>
                        <a:rPr b="1" lang="en-US" sz="1100">
                          <a:solidFill>
                            <a:schemeClr val="lt1"/>
                          </a:solidFill>
                          <a:latin typeface="Encode Sans"/>
                          <a:ea typeface="Encode Sans"/>
                          <a:cs typeface="Encode Sans"/>
                          <a:sym typeface="Encode Sans"/>
                        </a:rPr>
                        <a:t>TOTAL de Adolescentes / Jóvenes</a:t>
                      </a:r>
                      <a:endParaRPr/>
                    </a:p>
                  </a:txBody>
                  <a:tcPr marT="91425" marB="91425" marR="91425" marL="91425">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9525">
                      <a:solidFill>
                        <a:srgbClr val="A9CF46"/>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a:solidFill>
                            <a:schemeClr val="lt1"/>
                          </a:solidFill>
                          <a:latin typeface="Encode Sans ExtraBold"/>
                          <a:ea typeface="Encode Sans ExtraBold"/>
                          <a:cs typeface="Encode Sans ExtraBold"/>
                          <a:sym typeface="Encode Sans ExtraBold"/>
                        </a:rPr>
                        <a:t>24%</a:t>
                      </a:r>
                      <a:endParaRPr>
                        <a:solidFill>
                          <a:schemeClr val="lt1"/>
                        </a:solidFill>
                        <a:latin typeface="Encode Sans ExtraBold"/>
                        <a:ea typeface="Encode Sans ExtraBold"/>
                        <a:cs typeface="Encode Sans ExtraBold"/>
                        <a:sym typeface="Encode Sans ExtraBold"/>
                      </a:endParaRPr>
                    </a:p>
                  </a:txBody>
                  <a:tcPr marT="91425" marB="91425" marR="28575" marL="28575" anchor="ctr">
                    <a:lnL cap="flat" cmpd="sng" w="9525">
                      <a:solidFill>
                        <a:srgbClr val="A9CF46"/>
                      </a:solidFill>
                      <a:prstDash val="solid"/>
                      <a:round/>
                      <a:headEnd len="sm" w="sm" type="none"/>
                      <a:tailEnd len="sm" w="sm" type="none"/>
                    </a:lnL>
                    <a:lnR cap="flat" cmpd="sng" w="9525">
                      <a:solidFill>
                        <a:srgbClr val="A9CF46"/>
                      </a:solidFill>
                      <a:prstDash val="solid"/>
                      <a:round/>
                      <a:headEnd len="sm" w="sm" type="none"/>
                      <a:tailEnd len="sm" w="sm" type="none"/>
                    </a:lnR>
                    <a:lnT cap="flat" cmpd="sng" w="9525">
                      <a:solidFill>
                        <a:srgbClr val="A9CF46"/>
                      </a:solidFill>
                      <a:prstDash val="solid"/>
                      <a:round/>
                      <a:headEnd len="sm" w="sm" type="none"/>
                      <a:tailEnd len="sm" w="sm" type="none"/>
                    </a:lnT>
                    <a:lnB cap="flat" cmpd="sng" w="19050">
                      <a:solidFill>
                        <a:srgbClr val="A9CF46"/>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65" name="Shape 165"/>
        <p:cNvGrpSpPr/>
        <p:nvPr/>
      </p:nvGrpSpPr>
      <p:grpSpPr>
        <a:xfrm>
          <a:off x="0" y="0"/>
          <a:ext cx="0" cy="0"/>
          <a:chOff x="0" y="0"/>
          <a:chExt cx="0" cy="0"/>
        </a:xfrm>
      </p:grpSpPr>
      <p:sp>
        <p:nvSpPr>
          <p:cNvPr id="166" name="Google Shape;166;p5"/>
          <p:cNvSpPr txBox="1"/>
          <p:nvPr/>
        </p:nvSpPr>
        <p:spPr>
          <a:xfrm>
            <a:off x="3327245" y="163508"/>
            <a:ext cx="8631586" cy="194161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ncode Sans"/>
              <a:ea typeface="Encode Sans"/>
              <a:cs typeface="Encode Sans"/>
              <a:sym typeface="Encode Sans"/>
            </a:endParaRPr>
          </a:p>
        </p:txBody>
      </p:sp>
      <p:sp>
        <p:nvSpPr>
          <p:cNvPr id="167" name="Google Shape;167;p5"/>
          <p:cNvSpPr txBox="1"/>
          <p:nvPr/>
        </p:nvSpPr>
        <p:spPr>
          <a:xfrm>
            <a:off x="4657651" y="285225"/>
            <a:ext cx="3400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i="0" lang="en-US" sz="4800" u="none" cap="none" strike="noStrike">
                <a:solidFill>
                  <a:srgbClr val="A9CF46"/>
                </a:solidFill>
                <a:latin typeface="Encode Sans Black"/>
                <a:ea typeface="Encode Sans Black"/>
                <a:cs typeface="Encode Sans Black"/>
                <a:sym typeface="Encode Sans Black"/>
              </a:rPr>
              <a:t>83%</a:t>
            </a:r>
            <a:r>
              <a:rPr b="0" i="0" lang="en-US" sz="4800" u="none" cap="none" strike="noStrike">
                <a:solidFill>
                  <a:schemeClr val="lt1"/>
                </a:solidFill>
                <a:latin typeface="Encode Sans"/>
                <a:ea typeface="Encode Sans"/>
                <a:cs typeface="Encode Sans"/>
                <a:sym typeface="Encode Sans"/>
              </a:rPr>
              <a:t> </a:t>
            </a:r>
            <a:r>
              <a:rPr b="0" i="0" lang="en-US" sz="2400" u="none" cap="none" strike="noStrike">
                <a:solidFill>
                  <a:schemeClr val="lt1"/>
                </a:solidFill>
                <a:latin typeface="Encode Sans"/>
                <a:ea typeface="Encode Sans"/>
                <a:cs typeface="Encode Sans"/>
                <a:sym typeface="Encode Sans"/>
              </a:rPr>
              <a:t>tiene internet en sus hogares.</a:t>
            </a:r>
            <a:endParaRPr b="0" i="0" sz="1400" u="none" cap="none" strike="noStrike">
              <a:solidFill>
                <a:schemeClr val="lt1"/>
              </a:solidFill>
              <a:latin typeface="Encode Sans"/>
              <a:ea typeface="Encode Sans"/>
              <a:cs typeface="Encode Sans"/>
              <a:sym typeface="Encode Sans"/>
            </a:endParaRPr>
          </a:p>
        </p:txBody>
      </p:sp>
      <p:sp>
        <p:nvSpPr>
          <p:cNvPr id="168" name="Google Shape;168;p5"/>
          <p:cNvSpPr txBox="1"/>
          <p:nvPr/>
        </p:nvSpPr>
        <p:spPr>
          <a:xfrm>
            <a:off x="8449800" y="620150"/>
            <a:ext cx="30909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1600"/>
              <a:buFont typeface="Open Sans"/>
              <a:buNone/>
            </a:pPr>
            <a:r>
              <a:rPr b="1" i="0" lang="en-US" sz="1800" u="none" cap="none" strike="noStrike">
                <a:solidFill>
                  <a:srgbClr val="A9CF46"/>
                </a:solidFill>
                <a:latin typeface="Encode Sans"/>
                <a:ea typeface="Encode Sans"/>
                <a:cs typeface="Encode Sans"/>
                <a:sym typeface="Encode Sans"/>
              </a:rPr>
              <a:t>+</a:t>
            </a:r>
            <a:r>
              <a:rPr b="0" i="0" lang="en-US" sz="1600" u="none" cap="none" strike="noStrike">
                <a:solidFill>
                  <a:schemeClr val="lt1"/>
                </a:solidFill>
                <a:latin typeface="Encode Sans"/>
                <a:ea typeface="Encode Sans"/>
                <a:cs typeface="Encode Sans"/>
                <a:sym typeface="Encode Sans"/>
              </a:rPr>
              <a:t> </a:t>
            </a:r>
            <a:r>
              <a:rPr b="1" i="0" lang="en-US" sz="1600" u="none" cap="none" strike="noStrike">
                <a:solidFill>
                  <a:schemeClr val="lt1"/>
                </a:solidFill>
                <a:latin typeface="Encode Sans"/>
                <a:ea typeface="Encode Sans"/>
                <a:cs typeface="Encode Sans"/>
                <a:sym typeface="Encode Sans"/>
              </a:rPr>
              <a:t>Salta (90%)</a:t>
            </a:r>
            <a:r>
              <a:rPr b="0" i="0" lang="en-US" sz="1600" u="none" cap="none" strike="noStrike">
                <a:solidFill>
                  <a:schemeClr val="lt1"/>
                </a:solidFill>
                <a:latin typeface="Encode Sans"/>
                <a:ea typeface="Encode Sans"/>
                <a:cs typeface="Encode Sans"/>
                <a:sym typeface="Encode Sans"/>
              </a:rPr>
              <a:t> </a:t>
            </a:r>
            <a:r>
              <a:rPr b="1" lang="en-US" sz="1800">
                <a:solidFill>
                  <a:srgbClr val="A9CF46"/>
                </a:solidFill>
                <a:latin typeface="Encode Sans"/>
                <a:ea typeface="Encode Sans"/>
                <a:cs typeface="Encode Sans"/>
                <a:sym typeface="Encode Sans"/>
              </a:rPr>
              <a:t>- </a:t>
            </a:r>
            <a:r>
              <a:rPr b="1" i="0" lang="en-US" sz="1600" u="none" cap="none" strike="noStrike">
                <a:solidFill>
                  <a:schemeClr val="lt1"/>
                </a:solidFill>
                <a:latin typeface="Encode Sans"/>
                <a:ea typeface="Encode Sans"/>
                <a:cs typeface="Encode Sans"/>
                <a:sym typeface="Encode Sans"/>
              </a:rPr>
              <a:t>Chaco (78%)</a:t>
            </a:r>
            <a:endParaRPr b="1" i="0" sz="16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ncode Sans"/>
              <a:ea typeface="Encode Sans"/>
              <a:cs typeface="Encode Sans"/>
              <a:sym typeface="Encode Sans"/>
            </a:endParaRPr>
          </a:p>
        </p:txBody>
      </p:sp>
      <p:sp>
        <p:nvSpPr>
          <p:cNvPr id="169" name="Google Shape;169;p5"/>
          <p:cNvSpPr txBox="1"/>
          <p:nvPr/>
        </p:nvSpPr>
        <p:spPr>
          <a:xfrm>
            <a:off x="4670775" y="1581988"/>
            <a:ext cx="7166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lang="en-US" sz="2400">
                <a:solidFill>
                  <a:schemeClr val="lt1"/>
                </a:solidFill>
                <a:latin typeface="Encode Sans"/>
                <a:ea typeface="Encode Sans"/>
                <a:cs typeface="Encode Sans"/>
                <a:sym typeface="Encode Sans"/>
              </a:rPr>
              <a:t>y</a:t>
            </a:r>
            <a:r>
              <a:rPr lang="en-US" sz="4800">
                <a:solidFill>
                  <a:srgbClr val="A9CF46"/>
                </a:solidFill>
                <a:latin typeface="Encode Sans Black"/>
                <a:ea typeface="Encode Sans Black"/>
                <a:cs typeface="Encode Sans Black"/>
                <a:sym typeface="Encode Sans Black"/>
              </a:rPr>
              <a:t> 92%</a:t>
            </a:r>
            <a:r>
              <a:rPr lang="en-US" sz="2400">
                <a:solidFill>
                  <a:schemeClr val="lt1"/>
                </a:solidFill>
                <a:latin typeface="Encode Sans"/>
                <a:ea typeface="Encode Sans"/>
                <a:cs typeface="Encode Sans"/>
                <a:sym typeface="Encode Sans"/>
              </a:rPr>
              <a:t> expresa usa internet todos los días y </a:t>
            </a:r>
            <a:endParaRPr sz="24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BFBFBF"/>
              </a:buClr>
              <a:buSzPts val="4800"/>
              <a:buFont typeface="Century Gothic"/>
              <a:buNone/>
            </a:pPr>
            <a:r>
              <a:rPr lang="en-US" sz="2400">
                <a:solidFill>
                  <a:schemeClr val="lt1"/>
                </a:solidFill>
                <a:latin typeface="Encode Sans"/>
                <a:ea typeface="Encode Sans"/>
                <a:cs typeface="Encode Sans"/>
                <a:sym typeface="Encode Sans"/>
              </a:rPr>
              <a:t>el celular es el principal dispositivo de acceso. </a:t>
            </a:r>
            <a:endParaRPr sz="2400">
              <a:solidFill>
                <a:schemeClr val="lt1"/>
              </a:solidFill>
              <a:latin typeface="Encode Sans"/>
              <a:ea typeface="Encode Sans"/>
              <a:cs typeface="Encode Sans"/>
              <a:sym typeface="Encode Sans"/>
            </a:endParaRPr>
          </a:p>
        </p:txBody>
      </p:sp>
      <p:sp>
        <p:nvSpPr>
          <p:cNvPr id="170" name="Google Shape;170;p5"/>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1" name="Google Shape;171;p5"/>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172" name="Google Shape;172;p5"/>
          <p:cNvSpPr/>
          <p:nvPr/>
        </p:nvSpPr>
        <p:spPr>
          <a:xfrm>
            <a:off x="2770475" y="165205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174" name="Google Shape;174;p5"/>
          <p:cNvSpPr txBox="1"/>
          <p:nvPr/>
        </p:nvSpPr>
        <p:spPr>
          <a:xfrm>
            <a:off x="596802" y="24921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Acceso y </a:t>
            </a:r>
            <a:endParaRPr b="1" sz="33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uso de Internet</a:t>
            </a:r>
            <a:endParaRPr b="1" i="0" sz="3300" u="none" cap="none" strike="noStrike">
              <a:solidFill>
                <a:srgbClr val="000000"/>
              </a:solidFill>
              <a:latin typeface="Encode Sans"/>
              <a:ea typeface="Encode Sans"/>
              <a:cs typeface="Encode Sans"/>
              <a:sym typeface="Encode Sans"/>
            </a:endParaRPr>
          </a:p>
        </p:txBody>
      </p:sp>
      <p:sp>
        <p:nvSpPr>
          <p:cNvPr id="175" name="Google Shape;175;p5"/>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5"/>
          <p:cNvSpPr/>
          <p:nvPr/>
        </p:nvSpPr>
        <p:spPr>
          <a:xfrm>
            <a:off x="827749" y="165204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5"/>
          <p:cNvSpPr/>
          <p:nvPr/>
        </p:nvSpPr>
        <p:spPr>
          <a:xfrm>
            <a:off x="2646200" y="43799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5"/>
          <p:cNvSpPr/>
          <p:nvPr/>
        </p:nvSpPr>
        <p:spPr>
          <a:xfrm>
            <a:off x="8160513" y="422875"/>
            <a:ext cx="187200" cy="1005600"/>
          </a:xfrm>
          <a:prstGeom prst="leftBrace">
            <a:avLst>
              <a:gd fmla="val 50000" name="adj1"/>
              <a:gd fmla="val 49817" name="adj2"/>
            </a:avLst>
          </a:prstGeom>
          <a:noFill/>
          <a:ln cap="flat" cmpd="sng" w="19050">
            <a:solidFill>
              <a:srgbClr val="A9CF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5"/>
          <p:cNvCxnSpPr/>
          <p:nvPr/>
        </p:nvCxnSpPr>
        <p:spPr>
          <a:xfrm rot="10800000">
            <a:off x="3942750" y="2922000"/>
            <a:ext cx="7935000" cy="37200"/>
          </a:xfrm>
          <a:prstGeom prst="straightConnector1">
            <a:avLst/>
          </a:prstGeom>
          <a:noFill/>
          <a:ln cap="flat" cmpd="sng" w="19050">
            <a:solidFill>
              <a:srgbClr val="A9CF46"/>
            </a:solidFill>
            <a:prstDash val="solid"/>
            <a:round/>
            <a:headEnd len="sm" w="sm" type="none"/>
            <a:tailEnd len="sm" w="sm" type="none"/>
          </a:ln>
        </p:spPr>
      </p:cxnSp>
      <p:sp>
        <p:nvSpPr>
          <p:cNvPr id="180" name="Google Shape;180;p5"/>
          <p:cNvSpPr txBox="1"/>
          <p:nvPr/>
        </p:nvSpPr>
        <p:spPr>
          <a:xfrm>
            <a:off x="3690300" y="3927875"/>
            <a:ext cx="3611400" cy="29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A9CF46"/>
                </a:solidFill>
                <a:latin typeface="Encode Sans"/>
                <a:ea typeface="Encode Sans"/>
                <a:cs typeface="Encode Sans"/>
                <a:sym typeface="Encode Sans"/>
              </a:rPr>
              <a:t>Whatsapp</a:t>
            </a:r>
            <a:r>
              <a:rPr b="1" i="0" lang="en-US" sz="1400" u="none" cap="none" strike="noStrike">
                <a:solidFill>
                  <a:schemeClr val="lt1"/>
                </a:solidFill>
                <a:latin typeface="Encode Sans"/>
                <a:ea typeface="Encode Sans"/>
                <a:cs typeface="Encode Sans"/>
                <a:sym typeface="Encode Sans"/>
              </a:rPr>
              <a:t> </a:t>
            </a:r>
            <a:r>
              <a:rPr i="0" lang="en-US" sz="1400" u="none" cap="none" strike="noStrike">
                <a:solidFill>
                  <a:schemeClr val="lt1"/>
                </a:solidFill>
                <a:latin typeface="Encode Sans"/>
                <a:ea typeface="Encode Sans"/>
                <a:cs typeface="Encode Sans"/>
                <a:sym typeface="Encode Sans"/>
              </a:rPr>
              <a:t>es </a:t>
            </a:r>
            <a:r>
              <a:rPr b="0" i="0" lang="en-US" sz="1400" u="none" cap="none" strike="noStrike">
                <a:solidFill>
                  <a:schemeClr val="lt1"/>
                </a:solidFill>
                <a:latin typeface="Encode Sans"/>
                <a:ea typeface="Encode Sans"/>
                <a:cs typeface="Encode Sans"/>
                <a:sym typeface="Encode Sans"/>
              </a:rPr>
              <a:t>la más extendida y sin presentar diferencias.</a:t>
            </a:r>
            <a:endParaRPr b="0" i="0" sz="14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sz="4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A9CF46"/>
                </a:solidFill>
                <a:latin typeface="Encode Sans"/>
                <a:ea typeface="Encode Sans"/>
                <a:cs typeface="Encode Sans"/>
                <a:sym typeface="Encode Sans"/>
              </a:rPr>
              <a:t>Facebook</a:t>
            </a:r>
            <a:r>
              <a:rPr b="0" i="0" lang="en-US" sz="1400" u="none" cap="none" strike="noStrike">
                <a:solidFill>
                  <a:srgbClr val="A9CF46"/>
                </a:solidFill>
                <a:latin typeface="Encode Sans"/>
                <a:ea typeface="Encode Sans"/>
                <a:cs typeface="Encode Sans"/>
                <a:sym typeface="Encode Sans"/>
              </a:rPr>
              <a:t> </a:t>
            </a:r>
            <a:r>
              <a:rPr b="0" i="0" lang="en-US" sz="1400" u="none" cap="none" strike="noStrike">
                <a:solidFill>
                  <a:schemeClr val="lt1"/>
                </a:solidFill>
                <a:latin typeface="Encode Sans"/>
                <a:ea typeface="Encode Sans"/>
                <a:cs typeface="Encode Sans"/>
                <a:sym typeface="Encode Sans"/>
              </a:rPr>
              <a:t>&gt; uso en Salta y entre quienes tienen 16 años o más (88% </a:t>
            </a:r>
            <a:endParaRPr b="0" i="0" sz="14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Encode Sans"/>
                <a:ea typeface="Encode Sans"/>
                <a:cs typeface="Encode Sans"/>
                <a:sym typeface="Encode Sans"/>
              </a:rPr>
              <a:t>vs 76%).</a:t>
            </a:r>
            <a:endParaRPr b="0" i="0" sz="14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sz="4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A9CF46"/>
                </a:solidFill>
                <a:latin typeface="Encode Sans"/>
                <a:ea typeface="Encode Sans"/>
                <a:cs typeface="Encode Sans"/>
                <a:sym typeface="Encode Sans"/>
              </a:rPr>
              <a:t>Instagram</a:t>
            </a:r>
            <a:r>
              <a:rPr b="0" i="0" lang="en-US" sz="1400" u="none" cap="none" strike="noStrike">
                <a:solidFill>
                  <a:srgbClr val="A9CF46"/>
                </a:solidFill>
                <a:latin typeface="Encode Sans"/>
                <a:ea typeface="Encode Sans"/>
                <a:cs typeface="Encode Sans"/>
                <a:sym typeface="Encode Sans"/>
              </a:rPr>
              <a:t> </a:t>
            </a:r>
            <a:r>
              <a:rPr b="0" i="0" lang="en-US" sz="1400" u="none" cap="none" strike="noStrike">
                <a:solidFill>
                  <a:schemeClr val="lt1"/>
                </a:solidFill>
                <a:latin typeface="Encode Sans"/>
                <a:ea typeface="Encode Sans"/>
                <a:cs typeface="Encode Sans"/>
                <a:sym typeface="Encode Sans"/>
              </a:rPr>
              <a:t>&gt; uso en Salta y en diversidades (90%) y mujeres  (84%) y entre quienes tienen 16 años o más </a:t>
            </a:r>
            <a:endParaRPr b="0" i="0" sz="14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sz="400">
              <a:solidFill>
                <a:schemeClr val="lt1"/>
              </a:solidFill>
              <a:latin typeface="Encode Sans"/>
              <a:ea typeface="Encode Sans"/>
              <a:cs typeface="Encode Sans"/>
              <a:sym typeface="Encode Sans"/>
            </a:endParaRPr>
          </a:p>
          <a:p>
            <a:pPr indent="0" lvl="0" marL="0" rtl="0" algn="l">
              <a:spcBef>
                <a:spcPts val="0"/>
              </a:spcBef>
              <a:spcAft>
                <a:spcPts val="0"/>
              </a:spcAft>
              <a:buClr>
                <a:schemeClr val="dk1"/>
              </a:buClr>
              <a:buSzPts val="1400"/>
              <a:buFont typeface="Arial"/>
              <a:buNone/>
            </a:pPr>
            <a:r>
              <a:rPr b="1" lang="en-US">
                <a:solidFill>
                  <a:srgbClr val="A9CF46"/>
                </a:solidFill>
                <a:latin typeface="Encode Sans"/>
                <a:ea typeface="Encode Sans"/>
                <a:cs typeface="Encode Sans"/>
                <a:sym typeface="Encode Sans"/>
              </a:rPr>
              <a:t>You Tube</a:t>
            </a:r>
            <a:r>
              <a:rPr lang="en-US">
                <a:solidFill>
                  <a:schemeClr val="lt1"/>
                </a:solidFill>
                <a:latin typeface="Encode Sans"/>
                <a:ea typeface="Encode Sans"/>
                <a:cs typeface="Encode Sans"/>
                <a:sym typeface="Encode Sans"/>
              </a:rPr>
              <a:t> + en diversidades </a:t>
            </a:r>
            <a:r>
              <a:rPr lang="en-US">
                <a:solidFill>
                  <a:schemeClr val="lt1"/>
                </a:solidFill>
                <a:latin typeface="Encode Sans"/>
                <a:ea typeface="Encode Sans"/>
                <a:cs typeface="Encode Sans"/>
                <a:sym typeface="Encode Sans"/>
                <a:extLst>
                  <a:ext uri="http://customooxmlschemas.google.com/">
                    <go:slidesCustomData xmlns:go="http://customooxmlschemas.google.com/" textRoundtripDataId="4"/>
                  </a:ext>
                </a:extLst>
              </a:rPr>
              <a:t>y varone</a:t>
            </a:r>
            <a:r>
              <a:rPr lang="en-US">
                <a:solidFill>
                  <a:schemeClr val="lt1"/>
                </a:solidFill>
                <a:latin typeface="Encode Sans"/>
                <a:ea typeface="Encode Sans"/>
                <a:cs typeface="Encode Sans"/>
                <a:sym typeface="Encode Sans"/>
              </a:rPr>
              <a:t>s.</a:t>
            </a:r>
            <a:endParaRPr>
              <a:solidFill>
                <a:schemeClr val="lt1"/>
              </a:solidFill>
              <a:latin typeface="Encode Sans"/>
              <a:ea typeface="Encode Sans"/>
              <a:cs typeface="Encode Sans"/>
              <a:sym typeface="Encode Sans"/>
            </a:endParaRPr>
          </a:p>
          <a:p>
            <a:pPr indent="0" lvl="0" marL="0" rtl="0" algn="l">
              <a:spcBef>
                <a:spcPts val="0"/>
              </a:spcBef>
              <a:spcAft>
                <a:spcPts val="0"/>
              </a:spcAft>
              <a:buClr>
                <a:schemeClr val="dk1"/>
              </a:buClr>
              <a:buSzPts val="1400"/>
              <a:buFont typeface="Arial"/>
              <a:buNone/>
            </a:pPr>
            <a:r>
              <a:t/>
            </a:r>
            <a:endParaRPr sz="400">
              <a:solidFill>
                <a:schemeClr val="lt1"/>
              </a:solidFill>
              <a:latin typeface="Encode Sans"/>
              <a:ea typeface="Encode Sans"/>
              <a:cs typeface="Encode Sans"/>
              <a:sym typeface="Encode Sans"/>
            </a:endParaRPr>
          </a:p>
          <a:p>
            <a:pPr indent="0" lvl="0" marL="0" rtl="0" algn="l">
              <a:spcBef>
                <a:spcPts val="0"/>
              </a:spcBef>
              <a:spcAft>
                <a:spcPts val="0"/>
              </a:spcAft>
              <a:buClr>
                <a:schemeClr val="dk1"/>
              </a:buClr>
              <a:buSzPts val="1400"/>
              <a:buFont typeface="Arial"/>
              <a:buNone/>
            </a:pPr>
            <a:r>
              <a:rPr b="1" lang="en-US">
                <a:solidFill>
                  <a:srgbClr val="A9CF46"/>
                </a:solidFill>
                <a:latin typeface="Encode Sans"/>
                <a:ea typeface="Encode Sans"/>
                <a:cs typeface="Encode Sans"/>
                <a:sym typeface="Encode Sans"/>
              </a:rPr>
              <a:t>TikTok </a:t>
            </a:r>
            <a:r>
              <a:rPr lang="en-US">
                <a:solidFill>
                  <a:schemeClr val="lt1"/>
                </a:solidFill>
                <a:latin typeface="Encode Sans"/>
                <a:ea typeface="Encode Sans"/>
                <a:cs typeface="Encode Sans"/>
                <a:sym typeface="Encode Sans"/>
              </a:rPr>
              <a:t>&gt; uso en Salta y Formosa  (83%). +Diversidad y mujeres, sin diferencias por edad. </a:t>
            </a:r>
            <a:endParaRPr>
              <a:solidFill>
                <a:schemeClr val="lt1"/>
              </a:solidFill>
              <a:latin typeface="Encode Sans"/>
              <a:ea typeface="Encode Sans"/>
              <a:cs typeface="Encode Sans"/>
              <a:sym typeface="Encode Sans"/>
            </a:endParaRPr>
          </a:p>
        </p:txBody>
      </p:sp>
      <p:sp>
        <p:nvSpPr>
          <p:cNvPr id="181" name="Google Shape;181;p5"/>
          <p:cNvSpPr txBox="1"/>
          <p:nvPr/>
        </p:nvSpPr>
        <p:spPr>
          <a:xfrm>
            <a:off x="4603575" y="3128850"/>
            <a:ext cx="4137300" cy="477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Arial"/>
              <a:buNone/>
            </a:pPr>
            <a:r>
              <a:rPr b="1" lang="en-US" sz="2500">
                <a:solidFill>
                  <a:schemeClr val="lt1"/>
                </a:solidFill>
                <a:latin typeface="Encode Sans"/>
                <a:ea typeface="Encode Sans"/>
                <a:cs typeface="Encode Sans"/>
                <a:sym typeface="Encode Sans"/>
              </a:rPr>
              <a:t>USO DE REDES SOCIALES</a:t>
            </a:r>
            <a:endParaRPr b="1" sz="3300">
              <a:solidFill>
                <a:schemeClr val="lt1"/>
              </a:solidFill>
              <a:latin typeface="Encode Sans"/>
              <a:ea typeface="Encode Sans"/>
              <a:cs typeface="Encode Sans"/>
              <a:sym typeface="Encode Sans"/>
            </a:endParaRPr>
          </a:p>
        </p:txBody>
      </p:sp>
      <p:sp>
        <p:nvSpPr>
          <p:cNvPr id="182" name="Google Shape;182;p5"/>
          <p:cNvSpPr/>
          <p:nvPr/>
        </p:nvSpPr>
        <p:spPr>
          <a:xfrm>
            <a:off x="3826875" y="360025"/>
            <a:ext cx="694200" cy="694200"/>
          </a:xfrm>
          <a:prstGeom prst="ellipse">
            <a:avLst/>
          </a:prstGeom>
          <a:solidFill>
            <a:srgbClr val="A9CF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3826875" y="1881050"/>
            <a:ext cx="694200" cy="694200"/>
          </a:xfrm>
          <a:prstGeom prst="ellipse">
            <a:avLst/>
          </a:prstGeom>
          <a:solidFill>
            <a:srgbClr val="A9CF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3826875" y="3081900"/>
            <a:ext cx="694200" cy="694200"/>
          </a:xfrm>
          <a:prstGeom prst="ellipse">
            <a:avLst/>
          </a:prstGeom>
          <a:solidFill>
            <a:srgbClr val="A9CF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5"/>
          <p:cNvPicPr preferRelativeResize="0"/>
          <p:nvPr/>
        </p:nvPicPr>
        <p:blipFill>
          <a:blip r:embed="rId5">
            <a:alphaModFix/>
          </a:blip>
          <a:stretch>
            <a:fillRect/>
          </a:stretch>
        </p:blipFill>
        <p:spPr>
          <a:xfrm>
            <a:off x="3862234" y="463321"/>
            <a:ext cx="623488" cy="487600"/>
          </a:xfrm>
          <a:prstGeom prst="rect">
            <a:avLst/>
          </a:prstGeom>
          <a:noFill/>
          <a:ln>
            <a:noFill/>
          </a:ln>
        </p:spPr>
      </p:pic>
      <p:pic>
        <p:nvPicPr>
          <p:cNvPr id="186" name="Google Shape;186;p5"/>
          <p:cNvPicPr preferRelativeResize="0"/>
          <p:nvPr/>
        </p:nvPicPr>
        <p:blipFill>
          <a:blip r:embed="rId6">
            <a:alphaModFix/>
          </a:blip>
          <a:stretch>
            <a:fillRect/>
          </a:stretch>
        </p:blipFill>
        <p:spPr>
          <a:xfrm>
            <a:off x="3950350" y="1989652"/>
            <a:ext cx="390981" cy="477000"/>
          </a:xfrm>
          <a:prstGeom prst="rect">
            <a:avLst/>
          </a:prstGeom>
          <a:noFill/>
          <a:ln>
            <a:noFill/>
          </a:ln>
        </p:spPr>
      </p:pic>
      <p:pic>
        <p:nvPicPr>
          <p:cNvPr id="187" name="Google Shape;187;p5"/>
          <p:cNvPicPr preferRelativeResize="0"/>
          <p:nvPr/>
        </p:nvPicPr>
        <p:blipFill>
          <a:blip r:embed="rId7">
            <a:alphaModFix/>
          </a:blip>
          <a:stretch>
            <a:fillRect/>
          </a:stretch>
        </p:blipFill>
        <p:spPr>
          <a:xfrm>
            <a:off x="3841963" y="3190500"/>
            <a:ext cx="609940" cy="477000"/>
          </a:xfrm>
          <a:prstGeom prst="rect">
            <a:avLst/>
          </a:prstGeom>
          <a:noFill/>
          <a:ln>
            <a:noFill/>
          </a:ln>
        </p:spPr>
      </p:pic>
      <p:pic>
        <p:nvPicPr>
          <p:cNvPr id="188" name="Google Shape;188;p5" title="Gráfico"/>
          <p:cNvPicPr preferRelativeResize="0"/>
          <p:nvPr/>
        </p:nvPicPr>
        <p:blipFill>
          <a:blip r:embed="rId8">
            <a:alphaModFix/>
          </a:blip>
          <a:stretch>
            <a:fillRect/>
          </a:stretch>
        </p:blipFill>
        <p:spPr>
          <a:xfrm>
            <a:off x="7178550" y="3495950"/>
            <a:ext cx="4953600" cy="330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92" name="Shape 192"/>
        <p:cNvGrpSpPr/>
        <p:nvPr/>
      </p:nvGrpSpPr>
      <p:grpSpPr>
        <a:xfrm>
          <a:off x="0" y="0"/>
          <a:ext cx="0" cy="0"/>
          <a:chOff x="0" y="0"/>
          <a:chExt cx="0" cy="0"/>
        </a:xfrm>
      </p:grpSpPr>
      <p:sp>
        <p:nvSpPr>
          <p:cNvPr id="193" name="Google Shape;193;p7"/>
          <p:cNvSpPr/>
          <p:nvPr/>
        </p:nvSpPr>
        <p:spPr>
          <a:xfrm>
            <a:off x="4200775" y="38578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4200775" y="47899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4200775" y="5847875"/>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5124312" y="4268484"/>
            <a:ext cx="15032100" cy="714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txBox="1"/>
          <p:nvPr/>
        </p:nvSpPr>
        <p:spPr>
          <a:xfrm>
            <a:off x="4120175" y="3803425"/>
            <a:ext cx="7731900" cy="2909100"/>
          </a:xfrm>
          <a:prstGeom prst="rect">
            <a:avLst/>
          </a:prstGeom>
          <a:noFill/>
          <a:ln>
            <a:noFill/>
          </a:ln>
        </p:spPr>
        <p:txBody>
          <a:bodyPr anchorCtr="0" anchor="t" bIns="45700" lIns="91425" spcFirstLastPara="1" rIns="91425" wrap="square" tIns="45700">
            <a:spAutoFit/>
          </a:bodyPr>
          <a:lstStyle/>
          <a:p>
            <a:pPr indent="-317500" lvl="0" marL="457200" marR="0" rtl="0" algn="just">
              <a:lnSpc>
                <a:spcPct val="100000"/>
              </a:lnSpc>
              <a:spcBef>
                <a:spcPts val="0"/>
              </a:spcBef>
              <a:spcAft>
                <a:spcPts val="0"/>
              </a:spcAft>
              <a:buClr>
                <a:schemeClr val="lt1"/>
              </a:buClr>
              <a:buSzPts val="1400"/>
              <a:buChar char="➔"/>
            </a:pPr>
            <a:r>
              <a:rPr b="0" i="0" lang="en-US" sz="1700" u="none" cap="none" strike="noStrike">
                <a:solidFill>
                  <a:schemeClr val="lt1"/>
                </a:solidFill>
                <a:latin typeface="Encode Sans"/>
                <a:ea typeface="Encode Sans"/>
                <a:cs typeface="Encode Sans"/>
                <a:sym typeface="Encode Sans"/>
              </a:rPr>
              <a:t>Entre las estrategias a las que recurren para obtener información cuando algo les llama la atención o les genera dudas, el 75% mencionó que “lo primero que hace es buscarlo en internet</a:t>
            </a:r>
            <a:r>
              <a:rPr b="0" i="0" lang="en-US" sz="1300" u="none" cap="none" strike="noStrike">
                <a:solidFill>
                  <a:schemeClr val="lt1"/>
                </a:solidFill>
                <a:latin typeface="Calibri"/>
                <a:ea typeface="Calibri"/>
                <a:cs typeface="Calibri"/>
                <a:sym typeface="Calibri"/>
              </a:rPr>
              <a:t>”</a:t>
            </a:r>
            <a:endParaRPr b="0" i="0" sz="13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300" u="none" cap="none" strike="noStrike">
                <a:solidFill>
                  <a:schemeClr val="lt1"/>
                </a:solidFill>
                <a:latin typeface="Calibri"/>
                <a:ea typeface="Calibri"/>
                <a:cs typeface="Calibri"/>
                <a:sym typeface="Calibri"/>
              </a:rPr>
              <a:t> </a:t>
            </a:r>
            <a:endParaRPr b="0" i="0" sz="1300" u="none" cap="none" strike="noStrike">
              <a:solidFill>
                <a:schemeClr val="lt1"/>
              </a:solidFill>
              <a:latin typeface="Calibri"/>
              <a:ea typeface="Calibri"/>
              <a:cs typeface="Calibri"/>
              <a:sym typeface="Calibri"/>
            </a:endParaRPr>
          </a:p>
          <a:p>
            <a:pPr indent="-336550" lvl="0" marL="457200" marR="0" rtl="0" algn="just">
              <a:lnSpc>
                <a:spcPct val="100000"/>
              </a:lnSpc>
              <a:spcBef>
                <a:spcPts val="0"/>
              </a:spcBef>
              <a:spcAft>
                <a:spcPts val="0"/>
              </a:spcAft>
              <a:buClr>
                <a:schemeClr val="lt1"/>
              </a:buClr>
              <a:buSzPts val="1700"/>
              <a:buFont typeface="Encode Sans"/>
              <a:buChar char="➔"/>
            </a:pPr>
            <a:r>
              <a:rPr b="0" i="0" lang="en-US" sz="1700" u="none" cap="none" strike="noStrike">
                <a:solidFill>
                  <a:schemeClr val="lt1"/>
                </a:solidFill>
                <a:latin typeface="Encode Sans"/>
                <a:ea typeface="Encode Sans"/>
                <a:cs typeface="Encode Sans"/>
                <a:sym typeface="Encode Sans"/>
              </a:rPr>
              <a:t>Cuando la información que se necesita refiere a sexualidad y relaciones sexuales la búsqueda en internet se reduce a la mitad con un  34%. Aquí la estrategia referida a </a:t>
            </a:r>
            <a:r>
              <a:rPr lang="en-US" sz="1700">
                <a:solidFill>
                  <a:schemeClr val="lt1"/>
                </a:solidFill>
                <a:latin typeface="Encode Sans"/>
                <a:ea typeface="Encode Sans"/>
                <a:cs typeface="Encode Sans"/>
                <a:sym typeface="Encode Sans"/>
              </a:rPr>
              <a:t>“preguntarle </a:t>
            </a:r>
            <a:r>
              <a:rPr b="0" i="0" lang="en-US" sz="1700" u="none" cap="none" strike="noStrike">
                <a:solidFill>
                  <a:schemeClr val="lt1"/>
                </a:solidFill>
                <a:latin typeface="Encode Sans"/>
                <a:ea typeface="Encode Sans"/>
                <a:cs typeface="Encode Sans"/>
                <a:sym typeface="Encode Sans"/>
              </a:rPr>
              <a:t>a familiares</a:t>
            </a:r>
            <a:r>
              <a:rPr lang="en-US" sz="1700">
                <a:solidFill>
                  <a:schemeClr val="lt1"/>
                </a:solidFill>
                <a:latin typeface="Encode Sans"/>
                <a:ea typeface="Encode Sans"/>
                <a:cs typeface="Encode Sans"/>
                <a:sym typeface="Encode Sans"/>
              </a:rPr>
              <a:t>”</a:t>
            </a:r>
            <a:r>
              <a:rPr b="0" i="0" lang="en-US" sz="1700" u="none" cap="none" strike="noStrike">
                <a:solidFill>
                  <a:schemeClr val="lt1"/>
                </a:solidFill>
                <a:latin typeface="Encode Sans"/>
                <a:ea typeface="Encode Sans"/>
                <a:cs typeface="Encode Sans"/>
                <a:sym typeface="Encode Sans"/>
              </a:rPr>
              <a:t> se duplica (35%)</a:t>
            </a:r>
            <a:endParaRPr b="0" i="0" sz="15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700" u="none" cap="none" strike="noStrike">
              <a:solidFill>
                <a:schemeClr val="lt1"/>
              </a:solidFill>
              <a:latin typeface="Encode Sans"/>
              <a:ea typeface="Encode Sans"/>
              <a:cs typeface="Encode Sans"/>
              <a:sym typeface="Encode Sans"/>
            </a:endParaRPr>
          </a:p>
          <a:p>
            <a:pPr indent="-336550" lvl="0" marL="457200" marR="0" rtl="0" algn="just">
              <a:lnSpc>
                <a:spcPct val="100000"/>
              </a:lnSpc>
              <a:spcBef>
                <a:spcPts val="0"/>
              </a:spcBef>
              <a:spcAft>
                <a:spcPts val="0"/>
              </a:spcAft>
              <a:buClr>
                <a:schemeClr val="lt1"/>
              </a:buClr>
              <a:buSzPts val="1700"/>
              <a:buFont typeface="Encode Sans"/>
              <a:buChar char="➔"/>
            </a:pPr>
            <a:r>
              <a:rPr b="0" i="0" lang="en-US" sz="1700" u="none" cap="none" strike="noStrike">
                <a:solidFill>
                  <a:schemeClr val="lt1"/>
                </a:solidFill>
                <a:latin typeface="Encode Sans"/>
                <a:ea typeface="Encode Sans"/>
                <a:cs typeface="Encode Sans"/>
                <a:sym typeface="Encode Sans"/>
              </a:rPr>
              <a:t>Solo el 3% indicó hablar con referentes del ámbito de la salud y el 5% mencionó a la escuela como fuente de información para abordar la sexualidad y las relaciones sexuales.</a:t>
            </a:r>
            <a:endParaRPr b="0" i="0" sz="1700" u="none" cap="none" strike="noStrike">
              <a:solidFill>
                <a:schemeClr val="lt1"/>
              </a:solidFill>
              <a:latin typeface="Encode Sans"/>
              <a:ea typeface="Encode Sans"/>
              <a:cs typeface="Encode Sans"/>
              <a:sym typeface="Encode Sans"/>
            </a:endParaRPr>
          </a:p>
        </p:txBody>
      </p:sp>
      <p:sp>
        <p:nvSpPr>
          <p:cNvPr id="198" name="Google Shape;198;p7"/>
          <p:cNvSpPr txBox="1"/>
          <p:nvPr/>
        </p:nvSpPr>
        <p:spPr>
          <a:xfrm>
            <a:off x="0" y="0"/>
            <a:ext cx="3882000" cy="6858000"/>
          </a:xfrm>
          <a:prstGeom prst="rect">
            <a:avLst/>
          </a:prstGeom>
          <a:solidFill>
            <a:srgbClr val="00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7"/>
          <p:cNvSpPr/>
          <p:nvPr/>
        </p:nvSpPr>
        <p:spPr>
          <a:xfrm>
            <a:off x="1007200" y="4537325"/>
            <a:ext cx="322230" cy="322230"/>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7"/>
          <p:cNvSpPr txBox="1"/>
          <p:nvPr/>
        </p:nvSpPr>
        <p:spPr>
          <a:xfrm>
            <a:off x="596802" y="2492100"/>
            <a:ext cx="30132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¿Cómo acceden a la información?</a:t>
            </a:r>
            <a:endParaRPr b="1" sz="3300">
              <a:solidFill>
                <a:schemeClr val="lt1"/>
              </a:solidFill>
              <a:latin typeface="Encode Sans"/>
              <a:ea typeface="Encode Sans"/>
              <a:cs typeface="Encode Sans"/>
              <a:sym typeface="Encode Sans"/>
            </a:endParaRPr>
          </a:p>
        </p:txBody>
      </p:sp>
      <p:sp>
        <p:nvSpPr>
          <p:cNvPr id="201" name="Google Shape;201;p7"/>
          <p:cNvSpPr/>
          <p:nvPr/>
        </p:nvSpPr>
        <p:spPr>
          <a:xfrm>
            <a:off x="726987" y="41696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7"/>
          <p:cNvSpPr/>
          <p:nvPr/>
        </p:nvSpPr>
        <p:spPr>
          <a:xfrm>
            <a:off x="2483126" y="1809001"/>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3" name="Google Shape;203;p7"/>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204" name="Google Shape;204;p7"/>
          <p:cNvSpPr/>
          <p:nvPr/>
        </p:nvSpPr>
        <p:spPr>
          <a:xfrm>
            <a:off x="707350" y="4859550"/>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5" name="Google Shape;205;p7"/>
          <p:cNvPicPr preferRelativeResize="0"/>
          <p:nvPr/>
        </p:nvPicPr>
        <p:blipFill rotWithShape="1">
          <a:blip r:embed="rId4">
            <a:alphaModFix/>
          </a:blip>
          <a:srcRect b="0" l="0" r="0" t="0"/>
          <a:stretch/>
        </p:blipFill>
        <p:spPr>
          <a:xfrm>
            <a:off x="707345" y="5730802"/>
            <a:ext cx="1568071" cy="514618"/>
          </a:xfrm>
          <a:prstGeom prst="rect">
            <a:avLst/>
          </a:prstGeom>
          <a:noFill/>
          <a:ln>
            <a:noFill/>
          </a:ln>
        </p:spPr>
      </p:pic>
      <p:pic>
        <p:nvPicPr>
          <p:cNvPr id="206" name="Google Shape;206;p7" title="Gráfico"/>
          <p:cNvPicPr preferRelativeResize="0"/>
          <p:nvPr/>
        </p:nvPicPr>
        <p:blipFill>
          <a:blip r:embed="rId5">
            <a:alphaModFix/>
          </a:blip>
          <a:stretch>
            <a:fillRect/>
          </a:stretch>
        </p:blipFill>
        <p:spPr>
          <a:xfrm>
            <a:off x="4034400" y="184225"/>
            <a:ext cx="7618500" cy="325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10" name="Shape 210"/>
        <p:cNvGrpSpPr/>
        <p:nvPr/>
      </p:nvGrpSpPr>
      <p:grpSpPr>
        <a:xfrm>
          <a:off x="0" y="0"/>
          <a:ext cx="0" cy="0"/>
          <a:chOff x="0" y="0"/>
          <a:chExt cx="0" cy="0"/>
        </a:xfrm>
      </p:grpSpPr>
      <p:sp>
        <p:nvSpPr>
          <p:cNvPr id="211" name="Google Shape;211;p8"/>
          <p:cNvSpPr txBox="1"/>
          <p:nvPr/>
        </p:nvSpPr>
        <p:spPr>
          <a:xfrm>
            <a:off x="8685275" y="989100"/>
            <a:ext cx="3506700" cy="1954800"/>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2400"/>
              <a:buFont typeface="Arial"/>
              <a:buNone/>
            </a:pPr>
            <a:r>
              <a:rPr lang="en-US" sz="1900">
                <a:solidFill>
                  <a:schemeClr val="lt1"/>
                </a:solidFill>
                <a:latin typeface="Encode Sans"/>
                <a:ea typeface="Encode Sans"/>
                <a:cs typeface="Encode Sans"/>
                <a:sym typeface="Encode Sans"/>
              </a:rPr>
              <a:t>menos menciones </a:t>
            </a:r>
            <a:r>
              <a:rPr b="0" i="0" lang="en-US" sz="1900" u="none" cap="none" strike="noStrike">
                <a:solidFill>
                  <a:schemeClr val="lt1"/>
                </a:solidFill>
                <a:latin typeface="Encode Sans"/>
                <a:ea typeface="Encode Sans"/>
                <a:cs typeface="Encode Sans"/>
                <a:sym typeface="Encode Sans"/>
              </a:rPr>
              <a:t>en Formosa (54%) y Chaco (51%)</a:t>
            </a:r>
            <a:endParaRPr b="0" i="0" sz="19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400"/>
              <a:buFont typeface="Arial"/>
              <a:buNone/>
            </a:pPr>
            <a:r>
              <a:t/>
            </a:r>
            <a:endParaRPr b="0" i="0" sz="15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400"/>
              <a:buFont typeface="Arial"/>
              <a:buNone/>
            </a:pPr>
            <a:r>
              <a:rPr b="0" i="0" lang="en-US" sz="1900" u="none" cap="none" strike="noStrike">
                <a:solidFill>
                  <a:schemeClr val="lt1"/>
                </a:solidFill>
                <a:latin typeface="Encode Sans"/>
                <a:ea typeface="Encode Sans"/>
                <a:cs typeface="Encode Sans"/>
                <a:sym typeface="Encode Sans"/>
              </a:rPr>
              <a:t>Hasta 13 años: 63%</a:t>
            </a:r>
            <a:endParaRPr sz="1900">
              <a:solidFill>
                <a:schemeClr val="lt1"/>
              </a:solidFill>
              <a:latin typeface="Encode Sans"/>
              <a:ea typeface="Encode Sans"/>
              <a:cs typeface="Encode Sans"/>
              <a:sym typeface="Encode Sans"/>
            </a:endParaRPr>
          </a:p>
          <a:p>
            <a:pPr indent="0" lvl="2" marL="0" marR="0" rtl="0" algn="l">
              <a:lnSpc>
                <a:spcPct val="100000"/>
              </a:lnSpc>
              <a:spcBef>
                <a:spcPts val="0"/>
              </a:spcBef>
              <a:spcAft>
                <a:spcPts val="0"/>
              </a:spcAft>
              <a:buClr>
                <a:srgbClr val="000000"/>
              </a:buClr>
              <a:buSzPts val="2400"/>
              <a:buFont typeface="Arial"/>
              <a:buNone/>
            </a:pPr>
            <a:r>
              <a:rPr b="0" i="0" lang="en-US" sz="1900" u="none" cap="none" strike="noStrike">
                <a:solidFill>
                  <a:schemeClr val="lt1"/>
                </a:solidFill>
                <a:latin typeface="Encode Sans"/>
                <a:ea typeface="Encode Sans"/>
                <a:cs typeface="Encode Sans"/>
                <a:sym typeface="Encode Sans"/>
              </a:rPr>
              <a:t>De 14 a 18 años:</a:t>
            </a:r>
            <a:r>
              <a:rPr lang="en-US" sz="1900">
                <a:solidFill>
                  <a:schemeClr val="lt1"/>
                </a:solidFill>
                <a:latin typeface="Encode Sans"/>
                <a:ea typeface="Encode Sans"/>
                <a:cs typeface="Encode Sans"/>
                <a:sym typeface="Encode Sans"/>
              </a:rPr>
              <a:t> </a:t>
            </a:r>
            <a:r>
              <a:rPr b="0" i="0" lang="en-US" sz="1900" u="none" cap="none" strike="noStrike">
                <a:solidFill>
                  <a:schemeClr val="lt1"/>
                </a:solidFill>
                <a:latin typeface="Encode Sans"/>
                <a:ea typeface="Encode Sans"/>
                <a:cs typeface="Encode Sans"/>
                <a:sym typeface="Encode Sans"/>
              </a:rPr>
              <a:t>43% </a:t>
            </a:r>
            <a:endParaRPr sz="1900">
              <a:solidFill>
                <a:schemeClr val="lt1"/>
              </a:solidFill>
              <a:latin typeface="Encode Sans"/>
              <a:ea typeface="Encode Sans"/>
              <a:cs typeface="Encode Sans"/>
              <a:sym typeface="Encode Sans"/>
            </a:endParaRPr>
          </a:p>
          <a:p>
            <a:pPr indent="0" lvl="2" marL="0" marR="0" rtl="0" algn="l">
              <a:lnSpc>
                <a:spcPct val="100000"/>
              </a:lnSpc>
              <a:spcBef>
                <a:spcPts val="0"/>
              </a:spcBef>
              <a:spcAft>
                <a:spcPts val="0"/>
              </a:spcAft>
              <a:buClr>
                <a:srgbClr val="000000"/>
              </a:buClr>
              <a:buSzPts val="2400"/>
              <a:buFont typeface="Arial"/>
              <a:buNone/>
            </a:pPr>
            <a:r>
              <a:rPr b="0" i="0" lang="en-US" sz="1900" u="none" cap="none" strike="noStrike">
                <a:solidFill>
                  <a:schemeClr val="lt1"/>
                </a:solidFill>
                <a:latin typeface="Encode Sans"/>
                <a:ea typeface="Encode Sans"/>
                <a:cs typeface="Encode Sans"/>
                <a:sym typeface="Encode Sans"/>
              </a:rPr>
              <a:t>19 años o más: 35%.</a:t>
            </a:r>
            <a:endParaRPr b="0" i="0" sz="1900" u="none" cap="none" strike="noStrike">
              <a:solidFill>
                <a:schemeClr val="lt1"/>
              </a:solidFill>
              <a:latin typeface="Encode Sans"/>
              <a:ea typeface="Encode Sans"/>
              <a:cs typeface="Encode Sans"/>
              <a:sym typeface="Encode Sans"/>
            </a:endParaRPr>
          </a:p>
        </p:txBody>
      </p:sp>
      <p:sp>
        <p:nvSpPr>
          <p:cNvPr id="212" name="Google Shape;212;p8"/>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8"/>
          <p:cNvSpPr txBox="1"/>
          <p:nvPr/>
        </p:nvSpPr>
        <p:spPr>
          <a:xfrm>
            <a:off x="4127675" y="1358863"/>
            <a:ext cx="4446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BFBF"/>
              </a:buClr>
              <a:buSzPts val="4800"/>
              <a:buFont typeface="Century Gothic"/>
              <a:buNone/>
            </a:pPr>
            <a:r>
              <a:rPr lang="en-US" sz="4800">
                <a:solidFill>
                  <a:srgbClr val="A9CF46"/>
                </a:solidFill>
                <a:latin typeface="Encode Sans Black"/>
                <a:ea typeface="Encode Sans Black"/>
                <a:cs typeface="Encode Sans Black"/>
                <a:sym typeface="Encode Sans Black"/>
              </a:rPr>
              <a:t>44%</a:t>
            </a:r>
            <a:r>
              <a:rPr b="0" i="0" lang="en-US" sz="3600" u="none" cap="none" strike="noStrike">
                <a:solidFill>
                  <a:schemeClr val="lt1"/>
                </a:solidFill>
                <a:latin typeface="Encode Sans"/>
                <a:ea typeface="Encode Sans"/>
                <a:cs typeface="Encode Sans"/>
                <a:sym typeface="Encode Sans"/>
              </a:rPr>
              <a:t> no mencionó ninguno.</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3600" u="none" cap="none" strike="noStrike">
              <a:solidFill>
                <a:srgbClr val="000000"/>
              </a:solidFill>
              <a:latin typeface="Arial"/>
              <a:ea typeface="Arial"/>
              <a:cs typeface="Arial"/>
              <a:sym typeface="Arial"/>
            </a:endParaRPr>
          </a:p>
        </p:txBody>
      </p:sp>
      <p:pic>
        <p:nvPicPr>
          <p:cNvPr id="214" name="Google Shape;214;p8"/>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215" name="Google Shape;215;p8"/>
          <p:cNvSpPr/>
          <p:nvPr/>
        </p:nvSpPr>
        <p:spPr>
          <a:xfrm>
            <a:off x="2646200" y="1234150"/>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6" name="Google Shape;216;p8"/>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217" name="Google Shape;217;p8"/>
          <p:cNvSpPr txBox="1"/>
          <p:nvPr/>
        </p:nvSpPr>
        <p:spPr>
          <a:xfrm>
            <a:off x="596802" y="2242513"/>
            <a:ext cx="3013200" cy="232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2900">
                <a:solidFill>
                  <a:schemeClr val="lt1"/>
                </a:solidFill>
                <a:latin typeface="Encode Sans"/>
                <a:ea typeface="Encode Sans"/>
                <a:cs typeface="Encode Sans"/>
                <a:sym typeface="Encode Sans"/>
              </a:rPr>
              <a:t>Conocimiento espontáneo de métodos anticonceptivos (MAC)</a:t>
            </a:r>
            <a:endParaRPr b="1" i="0" sz="2900" u="none" cap="none" strike="noStrike">
              <a:solidFill>
                <a:srgbClr val="000000"/>
              </a:solidFill>
              <a:latin typeface="Encode Sans"/>
              <a:ea typeface="Encode Sans"/>
              <a:cs typeface="Encode Sans"/>
              <a:sym typeface="Encode Sans"/>
            </a:endParaRPr>
          </a:p>
        </p:txBody>
      </p:sp>
      <p:sp>
        <p:nvSpPr>
          <p:cNvPr id="218" name="Google Shape;218;p8"/>
          <p:cNvSpPr/>
          <p:nvPr/>
        </p:nvSpPr>
        <p:spPr>
          <a:xfrm>
            <a:off x="726987" y="46268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8"/>
          <p:cNvSpPr/>
          <p:nvPr/>
        </p:nvSpPr>
        <p:spPr>
          <a:xfrm>
            <a:off x="2763762" y="4760974"/>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8"/>
          <p:cNvSpPr/>
          <p:nvPr/>
        </p:nvSpPr>
        <p:spPr>
          <a:xfrm>
            <a:off x="300100" y="18608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8"/>
          <p:cNvSpPr/>
          <p:nvPr/>
        </p:nvSpPr>
        <p:spPr>
          <a:xfrm>
            <a:off x="8498075" y="965851"/>
            <a:ext cx="187200" cy="1939500"/>
          </a:xfrm>
          <a:prstGeom prst="leftBrace">
            <a:avLst>
              <a:gd fmla="val 50000" name="adj1"/>
              <a:gd fmla="val 49817" name="adj2"/>
            </a:avLst>
          </a:prstGeom>
          <a:noFill/>
          <a:ln cap="flat" cmpd="sng" w="19050">
            <a:solidFill>
              <a:srgbClr val="A9CF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4127675" y="3430575"/>
            <a:ext cx="80643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A9CF46"/>
                </a:solidFill>
                <a:latin typeface="Encode Sans Black"/>
                <a:ea typeface="Encode Sans Black"/>
                <a:cs typeface="Encode Sans Black"/>
                <a:sym typeface="Encode Sans Black"/>
              </a:rPr>
              <a:t>20%</a:t>
            </a:r>
            <a:r>
              <a:rPr lang="en-US" sz="3600">
                <a:solidFill>
                  <a:schemeClr val="lt1"/>
                </a:solidFill>
                <a:latin typeface="Encode Sans"/>
                <a:ea typeface="Encode Sans"/>
                <a:cs typeface="Encode Sans"/>
                <a:sym typeface="Encode Sans"/>
              </a:rPr>
              <a:t> mencionó </a:t>
            </a:r>
            <a:r>
              <a:rPr lang="en-US" sz="3600">
                <a:solidFill>
                  <a:schemeClr val="lt1"/>
                </a:solidFill>
                <a:latin typeface="Encode Sans"/>
                <a:ea typeface="Encode Sans"/>
                <a:cs typeface="Encode Sans"/>
                <a:sym typeface="Encode Sans"/>
                <a:extLst>
                  <a:ext uri="http://customooxmlschemas.google.com/">
                    <go:slidesCustomData xmlns:go="http://customooxmlschemas.google.com/" textRoundtripDataId="5"/>
                  </a:ext>
                </a:extLst>
              </a:rPr>
              <a:t>entre</a:t>
            </a:r>
            <a:r>
              <a:rPr lang="en-US" sz="3600">
                <a:solidFill>
                  <a:schemeClr val="lt1"/>
                </a:solidFill>
                <a:latin typeface="Encode Sans"/>
                <a:ea typeface="Encode Sans"/>
                <a:cs typeface="Encode Sans"/>
                <a:sym typeface="Encode Sans"/>
              </a:rPr>
              <a:t> 1 y 2 métodos.</a:t>
            </a:r>
            <a:endParaRPr sz="3600">
              <a:solidFill>
                <a:schemeClr val="lt1"/>
              </a:solidFill>
              <a:latin typeface="Encode Sans"/>
              <a:ea typeface="Encode Sans"/>
              <a:cs typeface="Encode Sans"/>
              <a:sym typeface="Encode Sans"/>
            </a:endParaRPr>
          </a:p>
          <a:p>
            <a:pPr indent="0" lvl="0" marL="0" rtl="0" algn="l">
              <a:spcBef>
                <a:spcPts val="0"/>
              </a:spcBef>
              <a:spcAft>
                <a:spcPts val="0"/>
              </a:spcAft>
              <a:buNone/>
            </a:pPr>
            <a:r>
              <a:rPr lang="en-US" sz="3600">
                <a:solidFill>
                  <a:schemeClr val="lt1"/>
                </a:solidFill>
                <a:latin typeface="Encode Sans"/>
                <a:ea typeface="Encode Sans"/>
                <a:cs typeface="Encode Sans"/>
                <a:sym typeface="Encode Sans"/>
              </a:rPr>
              <a:t> </a:t>
            </a:r>
            <a:endParaRPr sz="3600">
              <a:solidFill>
                <a:schemeClr val="lt1"/>
              </a:solidFill>
              <a:latin typeface="Encode Sans"/>
              <a:ea typeface="Encode Sans"/>
              <a:cs typeface="Encode Sans"/>
              <a:sym typeface="Encode Sans"/>
            </a:endParaRPr>
          </a:p>
          <a:p>
            <a:pPr indent="0" lvl="0" marL="0" rtl="0" algn="l">
              <a:spcBef>
                <a:spcPts val="0"/>
              </a:spcBef>
              <a:spcAft>
                <a:spcPts val="0"/>
              </a:spcAft>
              <a:buNone/>
            </a:pPr>
            <a:r>
              <a:rPr lang="en-US" sz="4800">
                <a:solidFill>
                  <a:srgbClr val="A9CF46"/>
                </a:solidFill>
                <a:latin typeface="Encode Sans Black"/>
                <a:ea typeface="Encode Sans Black"/>
                <a:cs typeface="Encode Sans Black"/>
                <a:sym typeface="Encode Sans Black"/>
              </a:rPr>
              <a:t>36%</a:t>
            </a:r>
            <a:r>
              <a:rPr lang="en-US" sz="3600">
                <a:solidFill>
                  <a:schemeClr val="lt1"/>
                </a:solidFill>
                <a:latin typeface="Encode Sans"/>
                <a:ea typeface="Encode Sans"/>
                <a:cs typeface="Encode Sans"/>
                <a:sym typeface="Encode Sans"/>
              </a:rPr>
              <a:t> mencionó 3 o más métodos.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26" name="Shape 226"/>
        <p:cNvGrpSpPr/>
        <p:nvPr/>
      </p:nvGrpSpPr>
      <p:grpSpPr>
        <a:xfrm>
          <a:off x="0" y="0"/>
          <a:ext cx="0" cy="0"/>
          <a:chOff x="0" y="0"/>
          <a:chExt cx="0" cy="0"/>
        </a:xfrm>
      </p:grpSpPr>
      <p:sp>
        <p:nvSpPr>
          <p:cNvPr id="227" name="Google Shape;227;p10"/>
          <p:cNvSpPr txBox="1"/>
          <p:nvPr/>
        </p:nvSpPr>
        <p:spPr>
          <a:xfrm>
            <a:off x="4284348" y="929343"/>
            <a:ext cx="69777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20%</a:t>
            </a:r>
            <a:r>
              <a:rPr b="0" i="0" lang="en-US" sz="3200" u="none" cap="none" strike="noStrike">
                <a:solidFill>
                  <a:schemeClr val="lt1"/>
                </a:solidFill>
                <a:latin typeface="Encode Sans"/>
                <a:ea typeface="Encode Sans"/>
                <a:cs typeface="Encode Sans"/>
                <a:sym typeface="Encode Sans"/>
              </a:rPr>
              <a:t> mencionó</a:t>
            </a:r>
            <a:r>
              <a:rPr b="0" i="0" lang="en-US" sz="4800" u="none" cap="none" strike="noStrike">
                <a:solidFill>
                  <a:schemeClr val="lt1"/>
                </a:solidFill>
                <a:latin typeface="Encode Sans"/>
                <a:ea typeface="Encode Sans"/>
                <a:cs typeface="Encode Sans"/>
                <a:sym typeface="Encode Sans"/>
              </a:rPr>
              <a:t> </a:t>
            </a:r>
            <a:r>
              <a:rPr b="0" i="0" lang="en-US" sz="3200" u="none" cap="none" strike="noStrike">
                <a:solidFill>
                  <a:schemeClr val="lt1"/>
                </a:solidFill>
                <a:latin typeface="Encode Sans"/>
                <a:ea typeface="Encode Sans"/>
                <a:cs typeface="Encode Sans"/>
                <a:sym typeface="Encode Sans"/>
              </a:rPr>
              <a:t>entre 1 y 2. </a:t>
            </a:r>
            <a:endParaRPr b="0" i="0" sz="4800" u="none" cap="none" strike="noStrike">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A9CF46"/>
                </a:solidFill>
                <a:latin typeface="Encode Sans Black"/>
                <a:ea typeface="Encode Sans Black"/>
                <a:cs typeface="Encode Sans Black"/>
                <a:sym typeface="Encode Sans Black"/>
              </a:rPr>
              <a:t>36%</a:t>
            </a:r>
            <a:r>
              <a:rPr b="0" i="0" lang="en-US" sz="4800" u="none" cap="none" strike="noStrike">
                <a:solidFill>
                  <a:schemeClr val="lt1"/>
                </a:solidFill>
                <a:latin typeface="Encode Sans"/>
                <a:ea typeface="Encode Sans"/>
                <a:cs typeface="Encode Sans"/>
                <a:sym typeface="Encode Sans"/>
              </a:rPr>
              <a:t> </a:t>
            </a:r>
            <a:r>
              <a:rPr b="0" i="0" lang="en-US" sz="3200" u="none" cap="none" strike="noStrike">
                <a:solidFill>
                  <a:schemeClr val="lt1"/>
                </a:solidFill>
                <a:latin typeface="Encode Sans"/>
                <a:ea typeface="Encode Sans"/>
                <a:cs typeface="Encode Sans"/>
                <a:sym typeface="Encode Sans"/>
              </a:rPr>
              <a:t>mencionó 3 o más.</a:t>
            </a:r>
            <a:endParaRPr b="0" i="0" sz="1400" u="none" cap="none" strike="noStrike">
              <a:solidFill>
                <a:srgbClr val="000000"/>
              </a:solidFill>
              <a:latin typeface="Arial"/>
              <a:ea typeface="Arial"/>
              <a:cs typeface="Arial"/>
              <a:sym typeface="Arial"/>
            </a:endParaRPr>
          </a:p>
        </p:txBody>
      </p:sp>
      <p:sp>
        <p:nvSpPr>
          <p:cNvPr id="228" name="Google Shape;228;p10"/>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29" name="Google Shape;229;p10"/>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230" name="Google Shape;230;p10"/>
          <p:cNvSpPr/>
          <p:nvPr/>
        </p:nvSpPr>
        <p:spPr>
          <a:xfrm>
            <a:off x="2646200" y="1234150"/>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31" name="Google Shape;231;p10"/>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232" name="Google Shape;232;p10"/>
          <p:cNvSpPr txBox="1"/>
          <p:nvPr/>
        </p:nvSpPr>
        <p:spPr>
          <a:xfrm>
            <a:off x="596802" y="2242513"/>
            <a:ext cx="3013200" cy="232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2900">
                <a:solidFill>
                  <a:schemeClr val="lt1"/>
                </a:solidFill>
                <a:latin typeface="Encode Sans"/>
                <a:ea typeface="Encode Sans"/>
                <a:cs typeface="Encode Sans"/>
                <a:sym typeface="Encode Sans"/>
              </a:rPr>
              <a:t>Conocimiento espontáneo de métodos anticonceptivos (MAC)</a:t>
            </a:r>
            <a:endParaRPr b="1" i="0" sz="2900" u="none" cap="none" strike="noStrike">
              <a:solidFill>
                <a:srgbClr val="000000"/>
              </a:solidFill>
              <a:latin typeface="Encode Sans"/>
              <a:ea typeface="Encode Sans"/>
              <a:cs typeface="Encode Sans"/>
              <a:sym typeface="Encode Sans"/>
            </a:endParaRPr>
          </a:p>
        </p:txBody>
      </p:sp>
      <p:sp>
        <p:nvSpPr>
          <p:cNvPr id="233" name="Google Shape;233;p10"/>
          <p:cNvSpPr/>
          <p:nvPr/>
        </p:nvSpPr>
        <p:spPr>
          <a:xfrm>
            <a:off x="726987" y="46268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10"/>
          <p:cNvSpPr/>
          <p:nvPr/>
        </p:nvSpPr>
        <p:spPr>
          <a:xfrm>
            <a:off x="2763762" y="4760974"/>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10"/>
          <p:cNvSpPr/>
          <p:nvPr/>
        </p:nvSpPr>
        <p:spPr>
          <a:xfrm>
            <a:off x="300100" y="18608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10"/>
          <p:cNvSpPr txBox="1"/>
          <p:nvPr/>
        </p:nvSpPr>
        <p:spPr>
          <a:xfrm>
            <a:off x="3745600" y="146900"/>
            <a:ext cx="82893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US" sz="2500">
                <a:solidFill>
                  <a:schemeClr val="lt1"/>
                </a:solidFill>
                <a:latin typeface="Encode Sans"/>
                <a:ea typeface="Encode Sans"/>
                <a:cs typeface="Encode Sans"/>
                <a:sym typeface="Encode Sans"/>
              </a:rPr>
              <a:t>¿CUÁLES FUERON LOS MAC MÁS MENCIONADOS?</a:t>
            </a:r>
            <a:endParaRPr b="1" sz="2500">
              <a:solidFill>
                <a:schemeClr val="lt1"/>
              </a:solidFill>
              <a:latin typeface="Encode Sans"/>
              <a:ea typeface="Encode Sans"/>
              <a:cs typeface="Encode Sans"/>
              <a:sym typeface="Encode Sans"/>
            </a:endParaRPr>
          </a:p>
        </p:txBody>
      </p:sp>
      <p:pic>
        <p:nvPicPr>
          <p:cNvPr id="237" name="Google Shape;237;p10" title="Gráfico"/>
          <p:cNvPicPr preferRelativeResize="0"/>
          <p:nvPr/>
        </p:nvPicPr>
        <p:blipFill>
          <a:blip r:embed="rId5">
            <a:alphaModFix/>
          </a:blip>
          <a:stretch>
            <a:fillRect/>
          </a:stretch>
        </p:blipFill>
        <p:spPr>
          <a:xfrm>
            <a:off x="4270950" y="2699447"/>
            <a:ext cx="7115400" cy="41585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241" name="Shape 241"/>
        <p:cNvGrpSpPr/>
        <p:nvPr/>
      </p:nvGrpSpPr>
      <p:grpSpPr>
        <a:xfrm>
          <a:off x="0" y="0"/>
          <a:ext cx="0" cy="0"/>
          <a:chOff x="0" y="0"/>
          <a:chExt cx="0" cy="0"/>
        </a:xfrm>
      </p:grpSpPr>
      <p:sp>
        <p:nvSpPr>
          <p:cNvPr id="242" name="Google Shape;242;p12"/>
          <p:cNvSpPr txBox="1"/>
          <p:nvPr/>
        </p:nvSpPr>
        <p:spPr>
          <a:xfrm>
            <a:off x="0" y="0"/>
            <a:ext cx="3690300" cy="6858000"/>
          </a:xfrm>
          <a:prstGeom prst="rect">
            <a:avLst/>
          </a:prstGeom>
          <a:solidFill>
            <a:srgbClr val="0194DB"/>
          </a:solidFill>
          <a:ln>
            <a:noFill/>
          </a:ln>
          <a:effectLst>
            <a:outerShdw blurRad="63500" dir="5400000" dist="50800">
              <a:srgbClr val="000000">
                <a:alpha val="2353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3" name="Google Shape;243;p12"/>
          <p:cNvPicPr preferRelativeResize="0"/>
          <p:nvPr/>
        </p:nvPicPr>
        <p:blipFill rotWithShape="1">
          <a:blip r:embed="rId3">
            <a:alphaModFix/>
          </a:blip>
          <a:srcRect b="0" l="0" r="0" t="0"/>
          <a:stretch/>
        </p:blipFill>
        <p:spPr>
          <a:xfrm>
            <a:off x="707345" y="5730802"/>
            <a:ext cx="1568071" cy="514618"/>
          </a:xfrm>
          <a:prstGeom prst="rect">
            <a:avLst/>
          </a:prstGeom>
          <a:noFill/>
          <a:ln>
            <a:noFill/>
          </a:ln>
        </p:spPr>
      </p:pic>
      <p:sp>
        <p:nvSpPr>
          <p:cNvPr id="244" name="Google Shape;244;p12"/>
          <p:cNvSpPr/>
          <p:nvPr/>
        </p:nvSpPr>
        <p:spPr>
          <a:xfrm>
            <a:off x="2770475" y="1652050"/>
            <a:ext cx="487601" cy="487601"/>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5" name="Google Shape;245;p12"/>
          <p:cNvPicPr preferRelativeResize="0"/>
          <p:nvPr/>
        </p:nvPicPr>
        <p:blipFill rotWithShape="1">
          <a:blip r:embed="rId4">
            <a:alphaModFix/>
          </a:blip>
          <a:srcRect b="0" l="0" r="0" t="0"/>
          <a:stretch/>
        </p:blipFill>
        <p:spPr>
          <a:xfrm>
            <a:off x="487350" y="422875"/>
            <a:ext cx="1193501" cy="694325"/>
          </a:xfrm>
          <a:prstGeom prst="rect">
            <a:avLst/>
          </a:prstGeom>
          <a:noFill/>
          <a:ln>
            <a:noFill/>
          </a:ln>
        </p:spPr>
      </p:pic>
      <p:sp>
        <p:nvSpPr>
          <p:cNvPr id="246" name="Google Shape;246;p12"/>
          <p:cNvSpPr txBox="1"/>
          <p:nvPr/>
        </p:nvSpPr>
        <p:spPr>
          <a:xfrm>
            <a:off x="596802" y="2720700"/>
            <a:ext cx="30132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Open Sans"/>
              <a:buNone/>
            </a:pPr>
            <a:r>
              <a:rPr b="1" lang="en-US" sz="3300">
                <a:solidFill>
                  <a:schemeClr val="lt1"/>
                </a:solidFill>
                <a:latin typeface="Encode Sans"/>
                <a:ea typeface="Encode Sans"/>
                <a:cs typeface="Encode Sans"/>
                <a:sym typeface="Encode Sans"/>
              </a:rPr>
              <a:t>Preferencia de MAC</a:t>
            </a:r>
            <a:endParaRPr b="1" i="0" sz="3300" u="none" cap="none" strike="noStrike">
              <a:solidFill>
                <a:srgbClr val="000000"/>
              </a:solidFill>
              <a:latin typeface="Encode Sans"/>
              <a:ea typeface="Encode Sans"/>
              <a:cs typeface="Encode Sans"/>
              <a:sym typeface="Encode Sans"/>
            </a:endParaRPr>
          </a:p>
        </p:txBody>
      </p:sp>
      <p:sp>
        <p:nvSpPr>
          <p:cNvPr id="247" name="Google Shape;247;p12"/>
          <p:cNvSpPr/>
          <p:nvPr/>
        </p:nvSpPr>
        <p:spPr>
          <a:xfrm>
            <a:off x="726987" y="3864887"/>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12"/>
          <p:cNvSpPr/>
          <p:nvPr/>
        </p:nvSpPr>
        <p:spPr>
          <a:xfrm>
            <a:off x="827749" y="1652049"/>
            <a:ext cx="305207" cy="305207"/>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12"/>
          <p:cNvSpPr/>
          <p:nvPr/>
        </p:nvSpPr>
        <p:spPr>
          <a:xfrm>
            <a:off x="2646200" y="4379987"/>
            <a:ext cx="187258" cy="187258"/>
          </a:xfrm>
          <a:custGeom>
            <a:rect b="b" l="l" r="r" t="t"/>
            <a:pathLst>
              <a:path extrusionOk="0" h="486385" w="486385">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12"/>
          <p:cNvSpPr/>
          <p:nvPr/>
        </p:nvSpPr>
        <p:spPr>
          <a:xfrm>
            <a:off x="4007450" y="4118775"/>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p:nvPr/>
        </p:nvSpPr>
        <p:spPr>
          <a:xfrm>
            <a:off x="4007450" y="488170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p:nvPr/>
        </p:nvSpPr>
        <p:spPr>
          <a:xfrm>
            <a:off x="4007450" y="5410550"/>
            <a:ext cx="305100" cy="305100"/>
          </a:xfrm>
          <a:prstGeom prst="ellipse">
            <a:avLst/>
          </a:prstGeom>
          <a:solidFill>
            <a:srgbClr val="0194DB"/>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
          <p:cNvSpPr/>
          <p:nvPr/>
        </p:nvSpPr>
        <p:spPr>
          <a:xfrm>
            <a:off x="3914575" y="4073575"/>
            <a:ext cx="7861500" cy="2037600"/>
          </a:xfrm>
          <a:prstGeom prst="rect">
            <a:avLst/>
          </a:prstGeom>
          <a:noFill/>
          <a:ln>
            <a:noFill/>
          </a:ln>
        </p:spPr>
        <p:txBody>
          <a:bodyPr anchorCtr="0" anchor="t" bIns="45700" lIns="91425" spcFirstLastPara="1" rIns="91425" wrap="square" tIns="45700">
            <a:spAutoFit/>
          </a:bodyPr>
          <a:lstStyle/>
          <a:p>
            <a:pPr indent="-317500" lvl="0" marL="457200" marR="0" rtl="0" algn="just">
              <a:lnSpc>
                <a:spcPct val="100000"/>
              </a:lnSpc>
              <a:spcBef>
                <a:spcPts val="0"/>
              </a:spcBef>
              <a:spcAft>
                <a:spcPts val="0"/>
              </a:spcAft>
              <a:buClr>
                <a:schemeClr val="lt1"/>
              </a:buClr>
              <a:buSzPts val="1400"/>
              <a:buChar char="➔"/>
            </a:pPr>
            <a:r>
              <a:rPr lang="en-US" sz="1700">
                <a:solidFill>
                  <a:schemeClr val="lt1"/>
                </a:solidFill>
                <a:latin typeface="Encode Sans"/>
                <a:ea typeface="Encode Sans"/>
                <a:cs typeface="Encode Sans"/>
                <a:sym typeface="Encode Sans"/>
              </a:rPr>
              <a:t>Los restantes métodos anticonceptivos no superan los 6 puntos porcentuales. </a:t>
            </a:r>
            <a:endParaRPr sz="1700">
              <a:solidFill>
                <a:schemeClr val="lt1"/>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sz="1700">
              <a:solidFill>
                <a:schemeClr val="lt1"/>
              </a:solidFill>
              <a:latin typeface="Encode Sans"/>
              <a:ea typeface="Encode Sans"/>
              <a:cs typeface="Encode Sans"/>
              <a:sym typeface="Encode Sans"/>
            </a:endParaRPr>
          </a:p>
          <a:p>
            <a:pPr indent="-317500" lvl="0" marL="457200" marR="0" rtl="0" algn="just">
              <a:lnSpc>
                <a:spcPct val="100000"/>
              </a:lnSpc>
              <a:spcBef>
                <a:spcPts val="0"/>
              </a:spcBef>
              <a:spcAft>
                <a:spcPts val="0"/>
              </a:spcAft>
              <a:buClr>
                <a:schemeClr val="lt1"/>
              </a:buClr>
              <a:buSzPts val="1400"/>
              <a:buChar char="➔"/>
            </a:pPr>
            <a:r>
              <a:rPr lang="en-US" sz="1700">
                <a:solidFill>
                  <a:schemeClr val="lt1"/>
                </a:solidFill>
                <a:latin typeface="Encode Sans"/>
                <a:ea typeface="Encode Sans"/>
                <a:cs typeface="Encode Sans"/>
                <a:sym typeface="Encode Sans"/>
              </a:rPr>
              <a:t>Elevada presencia del Implante </a:t>
            </a:r>
            <a:r>
              <a:rPr lang="en-US" sz="1700">
                <a:solidFill>
                  <a:schemeClr val="lt1"/>
                </a:solidFill>
                <a:latin typeface="Encode Sans"/>
                <a:ea typeface="Encode Sans"/>
                <a:cs typeface="Encode Sans"/>
                <a:sym typeface="Encode Sans"/>
              </a:rPr>
              <a:t>Subdérmico.</a:t>
            </a:r>
            <a:endParaRPr sz="1700">
              <a:solidFill>
                <a:schemeClr val="lt1"/>
              </a:solidFill>
              <a:latin typeface="Encode Sans"/>
              <a:ea typeface="Encode Sans"/>
              <a:cs typeface="Encode Sans"/>
              <a:sym typeface="Encode Sans"/>
            </a:endParaRPr>
          </a:p>
          <a:p>
            <a:pPr indent="0" lvl="0" marL="0" marR="0" rtl="0" algn="just">
              <a:lnSpc>
                <a:spcPct val="100000"/>
              </a:lnSpc>
              <a:spcBef>
                <a:spcPts val="0"/>
              </a:spcBef>
              <a:spcAft>
                <a:spcPts val="0"/>
              </a:spcAft>
              <a:buNone/>
            </a:pPr>
            <a:r>
              <a:t/>
            </a:r>
            <a:endParaRPr sz="1700">
              <a:solidFill>
                <a:schemeClr val="lt1"/>
              </a:solidFill>
              <a:latin typeface="Encode Sans"/>
              <a:ea typeface="Encode Sans"/>
              <a:cs typeface="Encode Sans"/>
              <a:sym typeface="Encode Sans"/>
            </a:endParaRPr>
          </a:p>
          <a:p>
            <a:pPr indent="-317500" lvl="0" marL="457200" marR="0" rtl="0" algn="just">
              <a:lnSpc>
                <a:spcPct val="100000"/>
              </a:lnSpc>
              <a:spcBef>
                <a:spcPts val="0"/>
              </a:spcBef>
              <a:spcAft>
                <a:spcPts val="0"/>
              </a:spcAft>
              <a:buClr>
                <a:schemeClr val="lt1"/>
              </a:buClr>
              <a:buSzPts val="1400"/>
              <a:buChar char="➔"/>
            </a:pPr>
            <a:r>
              <a:rPr lang="en-US" sz="1700">
                <a:solidFill>
                  <a:schemeClr val="lt1"/>
                </a:solidFill>
                <a:latin typeface="Encode Sans"/>
                <a:ea typeface="Encode Sans"/>
                <a:cs typeface="Encode Sans"/>
                <a:sym typeface="Encode Sans"/>
              </a:rPr>
              <a:t>Se destaca la preferencia de los varones del preservativo exclusivamente, por sobre cualquier otro MA</a:t>
            </a:r>
            <a:r>
              <a:rPr lang="en-US">
                <a:solidFill>
                  <a:schemeClr val="lt1"/>
                </a:solidFill>
                <a:latin typeface="Encode Sans"/>
                <a:ea typeface="Encode Sans"/>
                <a:cs typeface="Encode Sans"/>
                <a:sym typeface="Encode Sans"/>
              </a:rPr>
              <a:t>C.</a:t>
            </a:r>
            <a:endParaRPr>
              <a:solidFill>
                <a:schemeClr val="lt1"/>
              </a:solidFill>
              <a:latin typeface="Encode Sans"/>
              <a:ea typeface="Encode Sans"/>
              <a:cs typeface="Encode Sans"/>
              <a:sym typeface="Encode Sans"/>
            </a:endParaRPr>
          </a:p>
          <a:p>
            <a:pPr indent="0" lvl="0" marL="0" marR="0" rtl="0" algn="l">
              <a:lnSpc>
                <a:spcPct val="100000"/>
              </a:lnSpc>
              <a:spcBef>
                <a:spcPts val="600"/>
              </a:spcBef>
              <a:spcAft>
                <a:spcPts val="0"/>
              </a:spcAft>
              <a:buClr>
                <a:srgbClr val="000000"/>
              </a:buClr>
              <a:buSzPts val="1400"/>
              <a:buFont typeface="Arial"/>
              <a:buNone/>
            </a:pPr>
            <a:br>
              <a:rPr lang="en-US">
                <a:latin typeface="Encode Sans"/>
                <a:ea typeface="Encode Sans"/>
                <a:cs typeface="Encode Sans"/>
                <a:sym typeface="Encode Sans"/>
              </a:rPr>
            </a:br>
            <a:endParaRPr b="0" i="0" sz="1400" u="none" cap="none" strike="noStrike">
              <a:solidFill>
                <a:srgbClr val="000000"/>
              </a:solidFill>
              <a:latin typeface="Arial"/>
              <a:ea typeface="Arial"/>
              <a:cs typeface="Arial"/>
              <a:sym typeface="Arial"/>
            </a:endParaRPr>
          </a:p>
        </p:txBody>
      </p:sp>
      <p:pic>
        <p:nvPicPr>
          <p:cNvPr id="254" name="Google Shape;254;p12" title="Gráfico"/>
          <p:cNvPicPr preferRelativeResize="0"/>
          <p:nvPr/>
        </p:nvPicPr>
        <p:blipFill>
          <a:blip r:embed="rId5">
            <a:alphaModFix/>
          </a:blip>
          <a:stretch>
            <a:fillRect/>
          </a:stretch>
        </p:blipFill>
        <p:spPr>
          <a:xfrm>
            <a:off x="3690300" y="0"/>
            <a:ext cx="8349299" cy="4118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Usuario</dc:creator>
</cp:coreProperties>
</file>